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9377600" cy="27432000"/>
  <p:notesSz cx="6858000" cy="9144000"/>
  <p:defaultTextStyle>
    <a:defPPr>
      <a:defRPr lang="en-US"/>
    </a:defPPr>
    <a:lvl1pPr marL="0" algn="l" defTabSz="1836167" rtl="0" eaLnBrk="1" latinLnBrk="0" hangingPunct="1">
      <a:defRPr sz="7200" kern="1200">
        <a:solidFill>
          <a:schemeClr val="tx1"/>
        </a:solidFill>
        <a:latin typeface="+mn-lt"/>
        <a:ea typeface="+mn-ea"/>
        <a:cs typeface="+mn-cs"/>
      </a:defRPr>
    </a:lvl1pPr>
    <a:lvl2pPr marL="1836167" algn="l" defTabSz="1836167" rtl="0" eaLnBrk="1" latinLnBrk="0" hangingPunct="1">
      <a:defRPr sz="7200" kern="1200">
        <a:solidFill>
          <a:schemeClr val="tx1"/>
        </a:solidFill>
        <a:latin typeface="+mn-lt"/>
        <a:ea typeface="+mn-ea"/>
        <a:cs typeface="+mn-cs"/>
      </a:defRPr>
    </a:lvl2pPr>
    <a:lvl3pPr marL="3672334" algn="l" defTabSz="1836167" rtl="0" eaLnBrk="1" latinLnBrk="0" hangingPunct="1">
      <a:defRPr sz="7200" kern="1200">
        <a:solidFill>
          <a:schemeClr val="tx1"/>
        </a:solidFill>
        <a:latin typeface="+mn-lt"/>
        <a:ea typeface="+mn-ea"/>
        <a:cs typeface="+mn-cs"/>
      </a:defRPr>
    </a:lvl3pPr>
    <a:lvl4pPr marL="5508501" algn="l" defTabSz="1836167" rtl="0" eaLnBrk="1" latinLnBrk="0" hangingPunct="1">
      <a:defRPr sz="7200" kern="1200">
        <a:solidFill>
          <a:schemeClr val="tx1"/>
        </a:solidFill>
        <a:latin typeface="+mn-lt"/>
        <a:ea typeface="+mn-ea"/>
        <a:cs typeface="+mn-cs"/>
      </a:defRPr>
    </a:lvl4pPr>
    <a:lvl5pPr marL="7344668" algn="l" defTabSz="1836167" rtl="0" eaLnBrk="1" latinLnBrk="0" hangingPunct="1">
      <a:defRPr sz="7200" kern="1200">
        <a:solidFill>
          <a:schemeClr val="tx1"/>
        </a:solidFill>
        <a:latin typeface="+mn-lt"/>
        <a:ea typeface="+mn-ea"/>
        <a:cs typeface="+mn-cs"/>
      </a:defRPr>
    </a:lvl5pPr>
    <a:lvl6pPr marL="9180835" algn="l" defTabSz="1836167" rtl="0" eaLnBrk="1" latinLnBrk="0" hangingPunct="1">
      <a:defRPr sz="7200" kern="1200">
        <a:solidFill>
          <a:schemeClr val="tx1"/>
        </a:solidFill>
        <a:latin typeface="+mn-lt"/>
        <a:ea typeface="+mn-ea"/>
        <a:cs typeface="+mn-cs"/>
      </a:defRPr>
    </a:lvl6pPr>
    <a:lvl7pPr marL="11017002" algn="l" defTabSz="1836167" rtl="0" eaLnBrk="1" latinLnBrk="0" hangingPunct="1">
      <a:defRPr sz="7200" kern="1200">
        <a:solidFill>
          <a:schemeClr val="tx1"/>
        </a:solidFill>
        <a:latin typeface="+mn-lt"/>
        <a:ea typeface="+mn-ea"/>
        <a:cs typeface="+mn-cs"/>
      </a:defRPr>
    </a:lvl7pPr>
    <a:lvl8pPr marL="12853169" algn="l" defTabSz="1836167" rtl="0" eaLnBrk="1" latinLnBrk="0" hangingPunct="1">
      <a:defRPr sz="7200" kern="1200">
        <a:solidFill>
          <a:schemeClr val="tx1"/>
        </a:solidFill>
        <a:latin typeface="+mn-lt"/>
        <a:ea typeface="+mn-ea"/>
        <a:cs typeface="+mn-cs"/>
      </a:defRPr>
    </a:lvl8pPr>
    <a:lvl9pPr marL="14689336" algn="l" defTabSz="1836167"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FED"/>
    <a:srgbClr val="708C70"/>
    <a:srgbClr val="D4E3F4"/>
    <a:srgbClr val="0205A9"/>
    <a:srgbClr val="0A0665"/>
    <a:srgbClr val="032307"/>
    <a:srgbClr val="4A0209"/>
    <a:srgbClr val="0D18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3" d="100"/>
          <a:sy n="33" d="100"/>
        </p:scale>
        <p:origin x="1788" y="-90"/>
      </p:cViewPr>
      <p:guideLst>
        <p:guide orient="horz" pos="8640"/>
        <p:guide pos="155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13E93-880F-514A-AD12-19E7D12D4242}" type="datetimeFigureOut">
              <a:rPr lang="en-US" smtClean="0"/>
              <a:t>4/27/2015</a:t>
            </a:fld>
            <a:endParaRPr lang="en-US"/>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CAFCE5-650F-E24A-974A-525D7EAD49FE}" type="slidenum">
              <a:rPr lang="en-US" smtClean="0"/>
              <a:t>‹#›</a:t>
            </a:fld>
            <a:endParaRPr lang="en-US"/>
          </a:p>
        </p:txBody>
      </p:sp>
    </p:spTree>
    <p:extLst>
      <p:ext uri="{BB962C8B-B14F-4D97-AF65-F5344CB8AC3E}">
        <p14:creationId xmlns:p14="http://schemas.microsoft.com/office/powerpoint/2010/main" val="11252108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I=53-2.347*</a:t>
            </a:r>
            <a:r>
              <a:rPr lang="en-US" sz="1200" kern="1200" dirty="0" err="1" smtClean="0">
                <a:solidFill>
                  <a:schemeClr val="tx1"/>
                </a:solidFill>
                <a:latin typeface="+mn-lt"/>
                <a:ea typeface="+mn-ea"/>
                <a:cs typeface="+mn-cs"/>
              </a:rPr>
              <a:t>exp</a:t>
            </a:r>
            <a:r>
              <a:rPr lang="en-US" sz="1200" kern="1200" dirty="0" smtClean="0">
                <a:solidFill>
                  <a:schemeClr val="tx1"/>
                </a:solidFill>
                <a:latin typeface="+mn-lt"/>
                <a:ea typeface="+mn-ea"/>
                <a:cs typeface="+mn-cs"/>
              </a:rPr>
              <a:t>(0.3229*V)</a:t>
            </a:r>
            <a:endParaRPr lang="en-US" dirty="0"/>
          </a:p>
        </p:txBody>
      </p:sp>
      <p:sp>
        <p:nvSpPr>
          <p:cNvPr id="4" name="Slide Number Placeholder 3"/>
          <p:cNvSpPr>
            <a:spLocks noGrp="1"/>
          </p:cNvSpPr>
          <p:nvPr>
            <p:ph type="sldNum" sz="quarter" idx="10"/>
          </p:nvPr>
        </p:nvSpPr>
        <p:spPr/>
        <p:txBody>
          <a:bodyPr/>
          <a:lstStyle/>
          <a:p>
            <a:fld id="{F2CAFCE5-650F-E24A-974A-525D7EAD49FE}" type="slidenum">
              <a:rPr lang="en-US" smtClean="0"/>
              <a:t>1</a:t>
            </a:fld>
            <a:endParaRPr lang="en-US"/>
          </a:p>
        </p:txBody>
      </p:sp>
    </p:spTree>
    <p:extLst>
      <p:ext uri="{BB962C8B-B14F-4D97-AF65-F5344CB8AC3E}">
        <p14:creationId xmlns:p14="http://schemas.microsoft.com/office/powerpoint/2010/main" val="157913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8521702"/>
            <a:ext cx="4197096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7406640" y="15544800"/>
            <a:ext cx="34564320" cy="7010400"/>
          </a:xfrm>
        </p:spPr>
        <p:txBody>
          <a:bodyPr/>
          <a:lstStyle>
            <a:lvl1pPr marL="0" indent="0" algn="ctr">
              <a:buNone/>
              <a:defRPr>
                <a:solidFill>
                  <a:schemeClr val="tx1">
                    <a:tint val="75000"/>
                  </a:schemeClr>
                </a:solidFill>
              </a:defRPr>
            </a:lvl1pPr>
            <a:lvl2pPr marL="1836167" indent="0" algn="ctr">
              <a:buNone/>
              <a:defRPr>
                <a:solidFill>
                  <a:schemeClr val="tx1">
                    <a:tint val="75000"/>
                  </a:schemeClr>
                </a:solidFill>
              </a:defRPr>
            </a:lvl2pPr>
            <a:lvl3pPr marL="3672334" indent="0" algn="ctr">
              <a:buNone/>
              <a:defRPr>
                <a:solidFill>
                  <a:schemeClr val="tx1">
                    <a:tint val="75000"/>
                  </a:schemeClr>
                </a:solidFill>
              </a:defRPr>
            </a:lvl3pPr>
            <a:lvl4pPr marL="5508501" indent="0" algn="ctr">
              <a:buNone/>
              <a:defRPr>
                <a:solidFill>
                  <a:schemeClr val="tx1">
                    <a:tint val="75000"/>
                  </a:schemeClr>
                </a:solidFill>
              </a:defRPr>
            </a:lvl4pPr>
            <a:lvl5pPr marL="7344668" indent="0" algn="ctr">
              <a:buNone/>
              <a:defRPr>
                <a:solidFill>
                  <a:schemeClr val="tx1">
                    <a:tint val="75000"/>
                  </a:schemeClr>
                </a:solidFill>
              </a:defRPr>
            </a:lvl5pPr>
            <a:lvl6pPr marL="9180835" indent="0" algn="ctr">
              <a:buNone/>
              <a:defRPr>
                <a:solidFill>
                  <a:schemeClr val="tx1">
                    <a:tint val="75000"/>
                  </a:schemeClr>
                </a:solidFill>
              </a:defRPr>
            </a:lvl6pPr>
            <a:lvl7pPr marL="11017002" indent="0" algn="ctr">
              <a:buNone/>
              <a:defRPr>
                <a:solidFill>
                  <a:schemeClr val="tx1">
                    <a:tint val="75000"/>
                  </a:schemeClr>
                </a:solidFill>
              </a:defRPr>
            </a:lvl7pPr>
            <a:lvl8pPr marL="12853169" indent="0" algn="ctr">
              <a:buNone/>
              <a:defRPr>
                <a:solidFill>
                  <a:schemeClr val="tx1">
                    <a:tint val="75000"/>
                  </a:schemeClr>
                </a:solidFill>
              </a:defRPr>
            </a:lvl8pPr>
            <a:lvl9pPr marL="1468933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9F47AB-C2EA-B44A-8C8A-EF6F39937F19}"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4F7BB-57F0-E449-9EF9-C67C77683152}" type="slidenum">
              <a:rPr lang="en-US" smtClean="0"/>
              <a:t>‹#›</a:t>
            </a:fld>
            <a:endParaRPr lang="en-US"/>
          </a:p>
        </p:txBody>
      </p:sp>
    </p:spTree>
    <p:extLst>
      <p:ext uri="{BB962C8B-B14F-4D97-AF65-F5344CB8AC3E}">
        <p14:creationId xmlns:p14="http://schemas.microsoft.com/office/powerpoint/2010/main" val="96733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F47AB-C2EA-B44A-8C8A-EF6F39937F19}"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4F7BB-57F0-E449-9EF9-C67C77683152}" type="slidenum">
              <a:rPr lang="en-US" smtClean="0"/>
              <a:t>‹#›</a:t>
            </a:fld>
            <a:endParaRPr lang="en-US"/>
          </a:p>
        </p:txBody>
      </p:sp>
    </p:spTree>
    <p:extLst>
      <p:ext uri="{BB962C8B-B14F-4D97-AF65-F5344CB8AC3E}">
        <p14:creationId xmlns:p14="http://schemas.microsoft.com/office/powerpoint/2010/main" val="271591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677726" y="5270500"/>
            <a:ext cx="51100676" cy="1123505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58569" y="5270500"/>
            <a:ext cx="152496199" cy="1123505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F47AB-C2EA-B44A-8C8A-EF6F39937F19}"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4F7BB-57F0-E449-9EF9-C67C77683152}" type="slidenum">
              <a:rPr lang="en-US" smtClean="0"/>
              <a:t>‹#›</a:t>
            </a:fld>
            <a:endParaRPr lang="en-US"/>
          </a:p>
        </p:txBody>
      </p:sp>
    </p:spTree>
    <p:extLst>
      <p:ext uri="{BB962C8B-B14F-4D97-AF65-F5344CB8AC3E}">
        <p14:creationId xmlns:p14="http://schemas.microsoft.com/office/powerpoint/2010/main" val="97900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F47AB-C2EA-B44A-8C8A-EF6F39937F19}"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4F7BB-57F0-E449-9EF9-C67C77683152}" type="slidenum">
              <a:rPr lang="en-US" smtClean="0"/>
              <a:t>‹#›</a:t>
            </a:fld>
            <a:endParaRPr lang="en-US"/>
          </a:p>
        </p:txBody>
      </p:sp>
    </p:spTree>
    <p:extLst>
      <p:ext uri="{BB962C8B-B14F-4D97-AF65-F5344CB8AC3E}">
        <p14:creationId xmlns:p14="http://schemas.microsoft.com/office/powerpoint/2010/main" val="421106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91" y="17627602"/>
            <a:ext cx="4197096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3900491" y="11626854"/>
            <a:ext cx="41970960" cy="6000748"/>
          </a:xfrm>
        </p:spPr>
        <p:txBody>
          <a:bodyPr anchor="b"/>
          <a:lstStyle>
            <a:lvl1pPr marL="0" indent="0">
              <a:buNone/>
              <a:defRPr sz="8100">
                <a:solidFill>
                  <a:schemeClr val="tx1">
                    <a:tint val="75000"/>
                  </a:schemeClr>
                </a:solidFill>
              </a:defRPr>
            </a:lvl1pPr>
            <a:lvl2pPr marL="1836167" indent="0">
              <a:buNone/>
              <a:defRPr sz="7200">
                <a:solidFill>
                  <a:schemeClr val="tx1">
                    <a:tint val="75000"/>
                  </a:schemeClr>
                </a:solidFill>
              </a:defRPr>
            </a:lvl2pPr>
            <a:lvl3pPr marL="3672334" indent="0">
              <a:buNone/>
              <a:defRPr sz="6400">
                <a:solidFill>
                  <a:schemeClr val="tx1">
                    <a:tint val="75000"/>
                  </a:schemeClr>
                </a:solidFill>
              </a:defRPr>
            </a:lvl3pPr>
            <a:lvl4pPr marL="5508501" indent="0">
              <a:buNone/>
              <a:defRPr sz="5700">
                <a:solidFill>
                  <a:schemeClr val="tx1">
                    <a:tint val="75000"/>
                  </a:schemeClr>
                </a:solidFill>
              </a:defRPr>
            </a:lvl4pPr>
            <a:lvl5pPr marL="7344668" indent="0">
              <a:buNone/>
              <a:defRPr sz="5700">
                <a:solidFill>
                  <a:schemeClr val="tx1">
                    <a:tint val="75000"/>
                  </a:schemeClr>
                </a:solidFill>
              </a:defRPr>
            </a:lvl5pPr>
            <a:lvl6pPr marL="9180835" indent="0">
              <a:buNone/>
              <a:defRPr sz="5700">
                <a:solidFill>
                  <a:schemeClr val="tx1">
                    <a:tint val="75000"/>
                  </a:schemeClr>
                </a:solidFill>
              </a:defRPr>
            </a:lvl6pPr>
            <a:lvl7pPr marL="11017002" indent="0">
              <a:buNone/>
              <a:defRPr sz="5700">
                <a:solidFill>
                  <a:schemeClr val="tx1">
                    <a:tint val="75000"/>
                  </a:schemeClr>
                </a:solidFill>
              </a:defRPr>
            </a:lvl7pPr>
            <a:lvl8pPr marL="12853169" indent="0">
              <a:buNone/>
              <a:defRPr sz="5700">
                <a:solidFill>
                  <a:schemeClr val="tx1">
                    <a:tint val="75000"/>
                  </a:schemeClr>
                </a:solidFill>
              </a:defRPr>
            </a:lvl8pPr>
            <a:lvl9pPr marL="14689336" indent="0">
              <a:buNone/>
              <a:defRPr sz="5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9F47AB-C2EA-B44A-8C8A-EF6F39937F19}"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4F7BB-57F0-E449-9EF9-C67C77683152}" type="slidenum">
              <a:rPr lang="en-US" smtClean="0"/>
              <a:t>‹#›</a:t>
            </a:fld>
            <a:endParaRPr lang="en-US"/>
          </a:p>
        </p:txBody>
      </p:sp>
    </p:spTree>
    <p:extLst>
      <p:ext uri="{BB962C8B-B14F-4D97-AF65-F5344CB8AC3E}">
        <p14:creationId xmlns:p14="http://schemas.microsoft.com/office/powerpoint/2010/main" val="249381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58567" y="30721300"/>
            <a:ext cx="101798434" cy="86899752"/>
          </a:xfrm>
        </p:spPr>
        <p:txBody>
          <a:bodyPr/>
          <a:lstStyle>
            <a:lvl1pPr>
              <a:defRPr sz="11200"/>
            </a:lvl1pPr>
            <a:lvl2pPr>
              <a:defRPr sz="96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3979963" y="30721300"/>
            <a:ext cx="101798441" cy="86899752"/>
          </a:xfrm>
        </p:spPr>
        <p:txBody>
          <a:bodyPr/>
          <a:lstStyle>
            <a:lvl1pPr>
              <a:defRPr sz="11200"/>
            </a:lvl1pPr>
            <a:lvl2pPr>
              <a:defRPr sz="96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9F47AB-C2EA-B44A-8C8A-EF6F39937F19}"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4F7BB-57F0-E449-9EF9-C67C77683152}" type="slidenum">
              <a:rPr lang="en-US" smtClean="0"/>
              <a:t>‹#›</a:t>
            </a:fld>
            <a:endParaRPr lang="en-US"/>
          </a:p>
        </p:txBody>
      </p:sp>
    </p:spTree>
    <p:extLst>
      <p:ext uri="{BB962C8B-B14F-4D97-AF65-F5344CB8AC3E}">
        <p14:creationId xmlns:p14="http://schemas.microsoft.com/office/powerpoint/2010/main" val="339357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8880" y="1098552"/>
            <a:ext cx="4443984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68881" y="6140452"/>
            <a:ext cx="21817016" cy="2559048"/>
          </a:xfrm>
        </p:spPr>
        <p:txBody>
          <a:bodyPr anchor="b"/>
          <a:lstStyle>
            <a:lvl1pPr marL="0" indent="0">
              <a:buNone/>
              <a:defRPr sz="9600" b="1"/>
            </a:lvl1pPr>
            <a:lvl2pPr marL="1836167" indent="0">
              <a:buNone/>
              <a:defRPr sz="8100" b="1"/>
            </a:lvl2pPr>
            <a:lvl3pPr marL="3672334" indent="0">
              <a:buNone/>
              <a:defRPr sz="7200" b="1"/>
            </a:lvl3pPr>
            <a:lvl4pPr marL="5508501" indent="0">
              <a:buNone/>
              <a:defRPr sz="6400" b="1"/>
            </a:lvl4pPr>
            <a:lvl5pPr marL="7344668" indent="0">
              <a:buNone/>
              <a:defRPr sz="6400" b="1"/>
            </a:lvl5pPr>
            <a:lvl6pPr marL="9180835" indent="0">
              <a:buNone/>
              <a:defRPr sz="6400" b="1"/>
            </a:lvl6pPr>
            <a:lvl7pPr marL="11017002" indent="0">
              <a:buNone/>
              <a:defRPr sz="6400" b="1"/>
            </a:lvl7pPr>
            <a:lvl8pPr marL="12853169" indent="0">
              <a:buNone/>
              <a:defRPr sz="6400" b="1"/>
            </a:lvl8pPr>
            <a:lvl9pPr marL="14689336"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2468881" y="8699500"/>
            <a:ext cx="21817016" cy="15805152"/>
          </a:xfrm>
        </p:spPr>
        <p:txBody>
          <a:bodyPr/>
          <a:lstStyle>
            <a:lvl1pPr>
              <a:defRPr sz="9600"/>
            </a:lvl1pPr>
            <a:lvl2pPr>
              <a:defRPr sz="81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83140" y="6140452"/>
            <a:ext cx="21825585" cy="2559048"/>
          </a:xfrm>
        </p:spPr>
        <p:txBody>
          <a:bodyPr anchor="b"/>
          <a:lstStyle>
            <a:lvl1pPr marL="0" indent="0">
              <a:buNone/>
              <a:defRPr sz="9600" b="1"/>
            </a:lvl1pPr>
            <a:lvl2pPr marL="1836167" indent="0">
              <a:buNone/>
              <a:defRPr sz="8100" b="1"/>
            </a:lvl2pPr>
            <a:lvl3pPr marL="3672334" indent="0">
              <a:buNone/>
              <a:defRPr sz="7200" b="1"/>
            </a:lvl3pPr>
            <a:lvl4pPr marL="5508501" indent="0">
              <a:buNone/>
              <a:defRPr sz="6400" b="1"/>
            </a:lvl4pPr>
            <a:lvl5pPr marL="7344668" indent="0">
              <a:buNone/>
              <a:defRPr sz="6400" b="1"/>
            </a:lvl5pPr>
            <a:lvl6pPr marL="9180835" indent="0">
              <a:buNone/>
              <a:defRPr sz="6400" b="1"/>
            </a:lvl6pPr>
            <a:lvl7pPr marL="11017002" indent="0">
              <a:buNone/>
              <a:defRPr sz="6400" b="1"/>
            </a:lvl7pPr>
            <a:lvl8pPr marL="12853169" indent="0">
              <a:buNone/>
              <a:defRPr sz="6400" b="1"/>
            </a:lvl8pPr>
            <a:lvl9pPr marL="14689336"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25083140" y="8699500"/>
            <a:ext cx="21825585" cy="15805152"/>
          </a:xfrm>
        </p:spPr>
        <p:txBody>
          <a:bodyPr/>
          <a:lstStyle>
            <a:lvl1pPr>
              <a:defRPr sz="9600"/>
            </a:lvl1pPr>
            <a:lvl2pPr>
              <a:defRPr sz="81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9F47AB-C2EA-B44A-8C8A-EF6F39937F19}" type="datetimeFigureOut">
              <a:rPr lang="en-US" smtClean="0"/>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B4F7BB-57F0-E449-9EF9-C67C77683152}" type="slidenum">
              <a:rPr lang="en-US" smtClean="0"/>
              <a:t>‹#›</a:t>
            </a:fld>
            <a:endParaRPr lang="en-US"/>
          </a:p>
        </p:txBody>
      </p:sp>
    </p:spTree>
    <p:extLst>
      <p:ext uri="{BB962C8B-B14F-4D97-AF65-F5344CB8AC3E}">
        <p14:creationId xmlns:p14="http://schemas.microsoft.com/office/powerpoint/2010/main" val="424573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9F47AB-C2EA-B44A-8C8A-EF6F39937F19}" type="datetimeFigureOut">
              <a:rPr lang="en-US" smtClean="0"/>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B4F7BB-57F0-E449-9EF9-C67C77683152}" type="slidenum">
              <a:rPr lang="en-US" smtClean="0"/>
              <a:t>‹#›</a:t>
            </a:fld>
            <a:endParaRPr lang="en-US"/>
          </a:p>
        </p:txBody>
      </p:sp>
    </p:spTree>
    <p:extLst>
      <p:ext uri="{BB962C8B-B14F-4D97-AF65-F5344CB8AC3E}">
        <p14:creationId xmlns:p14="http://schemas.microsoft.com/office/powerpoint/2010/main" val="164131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F47AB-C2EA-B44A-8C8A-EF6F39937F19}" type="datetimeFigureOut">
              <a:rPr lang="en-US" smtClean="0"/>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4F7BB-57F0-E449-9EF9-C67C77683152}" type="slidenum">
              <a:rPr lang="en-US" smtClean="0"/>
              <a:t>‹#›</a:t>
            </a:fld>
            <a:endParaRPr lang="en-US"/>
          </a:p>
        </p:txBody>
      </p:sp>
    </p:spTree>
    <p:extLst>
      <p:ext uri="{BB962C8B-B14F-4D97-AF65-F5344CB8AC3E}">
        <p14:creationId xmlns:p14="http://schemas.microsoft.com/office/powerpoint/2010/main" val="282484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3" y="1092200"/>
            <a:ext cx="16244891" cy="4648200"/>
          </a:xfrm>
        </p:spPr>
        <p:txBody>
          <a:bodyPr anchor="b"/>
          <a:lstStyle>
            <a:lvl1pPr algn="l">
              <a:defRPr sz="8100" b="1"/>
            </a:lvl1pPr>
          </a:lstStyle>
          <a:p>
            <a:r>
              <a:rPr lang="en-US" smtClean="0"/>
              <a:t>Click to edit Master title style</a:t>
            </a:r>
            <a:endParaRPr lang="en-US"/>
          </a:p>
        </p:txBody>
      </p:sp>
      <p:sp>
        <p:nvSpPr>
          <p:cNvPr id="3" name="Content Placeholder 2"/>
          <p:cNvSpPr>
            <a:spLocks noGrp="1"/>
          </p:cNvSpPr>
          <p:nvPr>
            <p:ph idx="1"/>
          </p:nvPr>
        </p:nvSpPr>
        <p:spPr>
          <a:xfrm>
            <a:off x="19305270" y="1092202"/>
            <a:ext cx="27603450" cy="23412452"/>
          </a:xfrm>
        </p:spPr>
        <p:txBody>
          <a:bodyPr/>
          <a:lstStyle>
            <a:lvl1pPr>
              <a:defRPr sz="12900"/>
            </a:lvl1pPr>
            <a:lvl2pPr>
              <a:defRPr sz="11200"/>
            </a:lvl2pPr>
            <a:lvl3pPr>
              <a:defRPr sz="96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68883" y="5740402"/>
            <a:ext cx="16244891" cy="18764252"/>
          </a:xfrm>
        </p:spPr>
        <p:txBody>
          <a:bodyPr/>
          <a:lstStyle>
            <a:lvl1pPr marL="0" indent="0">
              <a:buNone/>
              <a:defRPr sz="5700"/>
            </a:lvl1pPr>
            <a:lvl2pPr marL="1836167" indent="0">
              <a:buNone/>
              <a:defRPr sz="4800"/>
            </a:lvl2pPr>
            <a:lvl3pPr marL="3672334" indent="0">
              <a:buNone/>
              <a:defRPr sz="4000"/>
            </a:lvl3pPr>
            <a:lvl4pPr marL="5508501" indent="0">
              <a:buNone/>
              <a:defRPr sz="3600"/>
            </a:lvl4pPr>
            <a:lvl5pPr marL="7344668" indent="0">
              <a:buNone/>
              <a:defRPr sz="3600"/>
            </a:lvl5pPr>
            <a:lvl6pPr marL="9180835" indent="0">
              <a:buNone/>
              <a:defRPr sz="3600"/>
            </a:lvl6pPr>
            <a:lvl7pPr marL="11017002" indent="0">
              <a:buNone/>
              <a:defRPr sz="3600"/>
            </a:lvl7pPr>
            <a:lvl8pPr marL="12853169" indent="0">
              <a:buNone/>
              <a:defRPr sz="3600"/>
            </a:lvl8pPr>
            <a:lvl9pPr marL="14689336"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F47AB-C2EA-B44A-8C8A-EF6F39937F19}"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4F7BB-57F0-E449-9EF9-C67C77683152}" type="slidenum">
              <a:rPr lang="en-US" smtClean="0"/>
              <a:t>‹#›</a:t>
            </a:fld>
            <a:endParaRPr lang="en-US"/>
          </a:p>
        </p:txBody>
      </p:sp>
    </p:spTree>
    <p:extLst>
      <p:ext uri="{BB962C8B-B14F-4D97-AF65-F5344CB8AC3E}">
        <p14:creationId xmlns:p14="http://schemas.microsoft.com/office/powerpoint/2010/main" val="218374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356" y="19202400"/>
            <a:ext cx="29626560" cy="2266952"/>
          </a:xfrm>
        </p:spPr>
        <p:txBody>
          <a:bodyPr anchor="b"/>
          <a:lstStyle>
            <a:lvl1pPr algn="l">
              <a:defRPr sz="8100" b="1"/>
            </a:lvl1pPr>
          </a:lstStyle>
          <a:p>
            <a:r>
              <a:rPr lang="en-US" smtClean="0"/>
              <a:t>Click to edit Master title style</a:t>
            </a:r>
            <a:endParaRPr lang="en-US"/>
          </a:p>
        </p:txBody>
      </p:sp>
      <p:sp>
        <p:nvSpPr>
          <p:cNvPr id="3" name="Picture Placeholder 2"/>
          <p:cNvSpPr>
            <a:spLocks noGrp="1"/>
          </p:cNvSpPr>
          <p:nvPr>
            <p:ph type="pic" idx="1"/>
          </p:nvPr>
        </p:nvSpPr>
        <p:spPr>
          <a:xfrm>
            <a:off x="9678356" y="2451100"/>
            <a:ext cx="29626560" cy="16459200"/>
          </a:xfrm>
        </p:spPr>
        <p:txBody>
          <a:bodyPr/>
          <a:lstStyle>
            <a:lvl1pPr marL="0" indent="0">
              <a:buNone/>
              <a:defRPr sz="12900"/>
            </a:lvl1pPr>
            <a:lvl2pPr marL="1836167" indent="0">
              <a:buNone/>
              <a:defRPr sz="11200"/>
            </a:lvl2pPr>
            <a:lvl3pPr marL="3672334" indent="0">
              <a:buNone/>
              <a:defRPr sz="9600"/>
            </a:lvl3pPr>
            <a:lvl4pPr marL="5508501" indent="0">
              <a:buNone/>
              <a:defRPr sz="8100"/>
            </a:lvl4pPr>
            <a:lvl5pPr marL="7344668" indent="0">
              <a:buNone/>
              <a:defRPr sz="8100"/>
            </a:lvl5pPr>
            <a:lvl6pPr marL="9180835" indent="0">
              <a:buNone/>
              <a:defRPr sz="8100"/>
            </a:lvl6pPr>
            <a:lvl7pPr marL="11017002" indent="0">
              <a:buNone/>
              <a:defRPr sz="8100"/>
            </a:lvl7pPr>
            <a:lvl8pPr marL="12853169" indent="0">
              <a:buNone/>
              <a:defRPr sz="8100"/>
            </a:lvl8pPr>
            <a:lvl9pPr marL="14689336" indent="0">
              <a:buNone/>
              <a:defRPr sz="8100"/>
            </a:lvl9pPr>
          </a:lstStyle>
          <a:p>
            <a:endParaRPr lang="en-US"/>
          </a:p>
        </p:txBody>
      </p:sp>
      <p:sp>
        <p:nvSpPr>
          <p:cNvPr id="4" name="Text Placeholder 3"/>
          <p:cNvSpPr>
            <a:spLocks noGrp="1"/>
          </p:cNvSpPr>
          <p:nvPr>
            <p:ph type="body" sz="half" idx="2"/>
          </p:nvPr>
        </p:nvSpPr>
        <p:spPr>
          <a:xfrm>
            <a:off x="9678356" y="21469352"/>
            <a:ext cx="29626560" cy="3219448"/>
          </a:xfrm>
        </p:spPr>
        <p:txBody>
          <a:bodyPr/>
          <a:lstStyle>
            <a:lvl1pPr marL="0" indent="0">
              <a:buNone/>
              <a:defRPr sz="5700"/>
            </a:lvl1pPr>
            <a:lvl2pPr marL="1836167" indent="0">
              <a:buNone/>
              <a:defRPr sz="4800"/>
            </a:lvl2pPr>
            <a:lvl3pPr marL="3672334" indent="0">
              <a:buNone/>
              <a:defRPr sz="4000"/>
            </a:lvl3pPr>
            <a:lvl4pPr marL="5508501" indent="0">
              <a:buNone/>
              <a:defRPr sz="3600"/>
            </a:lvl4pPr>
            <a:lvl5pPr marL="7344668" indent="0">
              <a:buNone/>
              <a:defRPr sz="3600"/>
            </a:lvl5pPr>
            <a:lvl6pPr marL="9180835" indent="0">
              <a:buNone/>
              <a:defRPr sz="3600"/>
            </a:lvl6pPr>
            <a:lvl7pPr marL="11017002" indent="0">
              <a:buNone/>
              <a:defRPr sz="3600"/>
            </a:lvl7pPr>
            <a:lvl8pPr marL="12853169" indent="0">
              <a:buNone/>
              <a:defRPr sz="3600"/>
            </a:lvl8pPr>
            <a:lvl9pPr marL="14689336"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F47AB-C2EA-B44A-8C8A-EF6F39937F19}"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4F7BB-57F0-E449-9EF9-C67C77683152}" type="slidenum">
              <a:rPr lang="en-US" smtClean="0"/>
              <a:t>‹#›</a:t>
            </a:fld>
            <a:endParaRPr lang="en-US"/>
          </a:p>
        </p:txBody>
      </p:sp>
    </p:spTree>
    <p:extLst>
      <p:ext uri="{BB962C8B-B14F-4D97-AF65-F5344CB8AC3E}">
        <p14:creationId xmlns:p14="http://schemas.microsoft.com/office/powerpoint/2010/main" val="318730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68880" y="1098552"/>
            <a:ext cx="44439840" cy="4572000"/>
          </a:xfrm>
          <a:prstGeom prst="rect">
            <a:avLst/>
          </a:prstGeom>
        </p:spPr>
        <p:txBody>
          <a:bodyPr vert="horz" lIns="367233" tIns="183617" rIns="367233" bIns="1836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468880" y="6400802"/>
            <a:ext cx="44439840" cy="18103852"/>
          </a:xfrm>
          <a:prstGeom prst="rect">
            <a:avLst/>
          </a:prstGeom>
        </p:spPr>
        <p:txBody>
          <a:bodyPr vert="horz" lIns="367233" tIns="183617" rIns="367233" bIns="1836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468880" y="25425402"/>
            <a:ext cx="11521440" cy="1460500"/>
          </a:xfrm>
          <a:prstGeom prst="rect">
            <a:avLst/>
          </a:prstGeom>
        </p:spPr>
        <p:txBody>
          <a:bodyPr vert="horz" lIns="367233" tIns="183617" rIns="367233" bIns="183617" rtlCol="0" anchor="ctr"/>
          <a:lstStyle>
            <a:lvl1pPr algn="l">
              <a:defRPr sz="4800">
                <a:solidFill>
                  <a:schemeClr val="tx1">
                    <a:tint val="75000"/>
                  </a:schemeClr>
                </a:solidFill>
              </a:defRPr>
            </a:lvl1pPr>
          </a:lstStyle>
          <a:p>
            <a:fld id="{C19F47AB-C2EA-B44A-8C8A-EF6F39937F19}" type="datetimeFigureOut">
              <a:rPr lang="en-US" smtClean="0"/>
              <a:t>4/27/2015</a:t>
            </a:fld>
            <a:endParaRPr lang="en-US"/>
          </a:p>
        </p:txBody>
      </p:sp>
      <p:sp>
        <p:nvSpPr>
          <p:cNvPr id="5" name="Footer Placeholder 4"/>
          <p:cNvSpPr>
            <a:spLocks noGrp="1"/>
          </p:cNvSpPr>
          <p:nvPr>
            <p:ph type="ftr" sz="quarter" idx="3"/>
          </p:nvPr>
        </p:nvSpPr>
        <p:spPr>
          <a:xfrm>
            <a:off x="16870680" y="25425402"/>
            <a:ext cx="15636240" cy="1460500"/>
          </a:xfrm>
          <a:prstGeom prst="rect">
            <a:avLst/>
          </a:prstGeom>
        </p:spPr>
        <p:txBody>
          <a:bodyPr vert="horz" lIns="367233" tIns="183617" rIns="367233" bIns="183617"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387280" y="25425402"/>
            <a:ext cx="11521440" cy="1460500"/>
          </a:xfrm>
          <a:prstGeom prst="rect">
            <a:avLst/>
          </a:prstGeom>
        </p:spPr>
        <p:txBody>
          <a:bodyPr vert="horz" lIns="367233" tIns="183617" rIns="367233" bIns="183617" rtlCol="0" anchor="ctr"/>
          <a:lstStyle>
            <a:lvl1pPr algn="r">
              <a:defRPr sz="4800">
                <a:solidFill>
                  <a:schemeClr val="tx1">
                    <a:tint val="75000"/>
                  </a:schemeClr>
                </a:solidFill>
              </a:defRPr>
            </a:lvl1pPr>
          </a:lstStyle>
          <a:p>
            <a:fld id="{B1B4F7BB-57F0-E449-9EF9-C67C77683152}" type="slidenum">
              <a:rPr lang="en-US" smtClean="0"/>
              <a:t>‹#›</a:t>
            </a:fld>
            <a:endParaRPr lang="en-US"/>
          </a:p>
        </p:txBody>
      </p:sp>
    </p:spTree>
    <p:extLst>
      <p:ext uri="{BB962C8B-B14F-4D97-AF65-F5344CB8AC3E}">
        <p14:creationId xmlns:p14="http://schemas.microsoft.com/office/powerpoint/2010/main" val="2732936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36167" rtl="0" eaLnBrk="1" latinLnBrk="0" hangingPunct="1">
        <a:spcBef>
          <a:spcPct val="0"/>
        </a:spcBef>
        <a:buNone/>
        <a:defRPr sz="17700" kern="1200">
          <a:solidFill>
            <a:schemeClr val="tx1"/>
          </a:solidFill>
          <a:latin typeface="+mj-lt"/>
          <a:ea typeface="+mj-ea"/>
          <a:cs typeface="+mj-cs"/>
        </a:defRPr>
      </a:lvl1pPr>
    </p:titleStyle>
    <p:bodyStyle>
      <a:lvl1pPr marL="1377126" indent="-1377126" algn="l" defTabSz="1836167" rtl="0" eaLnBrk="1" latinLnBrk="0" hangingPunct="1">
        <a:spcBef>
          <a:spcPct val="20000"/>
        </a:spcBef>
        <a:buFont typeface="Arial"/>
        <a:buChar char="•"/>
        <a:defRPr sz="12900" kern="1200">
          <a:solidFill>
            <a:schemeClr val="tx1"/>
          </a:solidFill>
          <a:latin typeface="+mn-lt"/>
          <a:ea typeface="+mn-ea"/>
          <a:cs typeface="+mn-cs"/>
        </a:defRPr>
      </a:lvl1pPr>
      <a:lvl2pPr marL="2983772" indent="-1147605" algn="l" defTabSz="1836167" rtl="0" eaLnBrk="1" latinLnBrk="0" hangingPunct="1">
        <a:spcBef>
          <a:spcPct val="20000"/>
        </a:spcBef>
        <a:buFont typeface="Arial"/>
        <a:buChar char="–"/>
        <a:defRPr sz="11200" kern="1200">
          <a:solidFill>
            <a:schemeClr val="tx1"/>
          </a:solidFill>
          <a:latin typeface="+mn-lt"/>
          <a:ea typeface="+mn-ea"/>
          <a:cs typeface="+mn-cs"/>
        </a:defRPr>
      </a:lvl2pPr>
      <a:lvl3pPr marL="4590418" indent="-918084" algn="l" defTabSz="1836167" rtl="0" eaLnBrk="1" latinLnBrk="0" hangingPunct="1">
        <a:spcBef>
          <a:spcPct val="20000"/>
        </a:spcBef>
        <a:buFont typeface="Arial"/>
        <a:buChar char="•"/>
        <a:defRPr sz="9600" kern="1200">
          <a:solidFill>
            <a:schemeClr val="tx1"/>
          </a:solidFill>
          <a:latin typeface="+mn-lt"/>
          <a:ea typeface="+mn-ea"/>
          <a:cs typeface="+mn-cs"/>
        </a:defRPr>
      </a:lvl3pPr>
      <a:lvl4pPr marL="6426585" indent="-918084" algn="l" defTabSz="1836167" rtl="0" eaLnBrk="1" latinLnBrk="0" hangingPunct="1">
        <a:spcBef>
          <a:spcPct val="20000"/>
        </a:spcBef>
        <a:buFont typeface="Arial"/>
        <a:buChar char="–"/>
        <a:defRPr sz="8100" kern="1200">
          <a:solidFill>
            <a:schemeClr val="tx1"/>
          </a:solidFill>
          <a:latin typeface="+mn-lt"/>
          <a:ea typeface="+mn-ea"/>
          <a:cs typeface="+mn-cs"/>
        </a:defRPr>
      </a:lvl4pPr>
      <a:lvl5pPr marL="8262752" indent="-918084" algn="l" defTabSz="1836167" rtl="0" eaLnBrk="1" latinLnBrk="0" hangingPunct="1">
        <a:spcBef>
          <a:spcPct val="20000"/>
        </a:spcBef>
        <a:buFont typeface="Arial"/>
        <a:buChar char="»"/>
        <a:defRPr sz="8100" kern="1200">
          <a:solidFill>
            <a:schemeClr val="tx1"/>
          </a:solidFill>
          <a:latin typeface="+mn-lt"/>
          <a:ea typeface="+mn-ea"/>
          <a:cs typeface="+mn-cs"/>
        </a:defRPr>
      </a:lvl5pPr>
      <a:lvl6pPr marL="10098919" indent="-918084" algn="l" defTabSz="1836167" rtl="0" eaLnBrk="1" latinLnBrk="0" hangingPunct="1">
        <a:spcBef>
          <a:spcPct val="20000"/>
        </a:spcBef>
        <a:buFont typeface="Arial"/>
        <a:buChar char="•"/>
        <a:defRPr sz="8100" kern="1200">
          <a:solidFill>
            <a:schemeClr val="tx1"/>
          </a:solidFill>
          <a:latin typeface="+mn-lt"/>
          <a:ea typeface="+mn-ea"/>
          <a:cs typeface="+mn-cs"/>
        </a:defRPr>
      </a:lvl6pPr>
      <a:lvl7pPr marL="11935086" indent="-918084" algn="l" defTabSz="1836167" rtl="0" eaLnBrk="1" latinLnBrk="0" hangingPunct="1">
        <a:spcBef>
          <a:spcPct val="20000"/>
        </a:spcBef>
        <a:buFont typeface="Arial"/>
        <a:buChar char="•"/>
        <a:defRPr sz="8100" kern="1200">
          <a:solidFill>
            <a:schemeClr val="tx1"/>
          </a:solidFill>
          <a:latin typeface="+mn-lt"/>
          <a:ea typeface="+mn-ea"/>
          <a:cs typeface="+mn-cs"/>
        </a:defRPr>
      </a:lvl7pPr>
      <a:lvl8pPr marL="13771253" indent="-918084" algn="l" defTabSz="1836167" rtl="0" eaLnBrk="1" latinLnBrk="0" hangingPunct="1">
        <a:spcBef>
          <a:spcPct val="20000"/>
        </a:spcBef>
        <a:buFont typeface="Arial"/>
        <a:buChar char="•"/>
        <a:defRPr sz="8100" kern="1200">
          <a:solidFill>
            <a:schemeClr val="tx1"/>
          </a:solidFill>
          <a:latin typeface="+mn-lt"/>
          <a:ea typeface="+mn-ea"/>
          <a:cs typeface="+mn-cs"/>
        </a:defRPr>
      </a:lvl8pPr>
      <a:lvl9pPr marL="15607420" indent="-918084" algn="l" defTabSz="1836167" rtl="0" eaLnBrk="1" latinLnBrk="0" hangingPunct="1">
        <a:spcBef>
          <a:spcPct val="20000"/>
        </a:spcBef>
        <a:buFont typeface="Arial"/>
        <a:buChar char="•"/>
        <a:defRPr sz="8100" kern="1200">
          <a:solidFill>
            <a:schemeClr val="tx1"/>
          </a:solidFill>
          <a:latin typeface="+mn-lt"/>
          <a:ea typeface="+mn-ea"/>
          <a:cs typeface="+mn-cs"/>
        </a:defRPr>
      </a:lvl9pPr>
    </p:bodyStyle>
    <p:otherStyle>
      <a:defPPr>
        <a:defRPr lang="en-US"/>
      </a:defPPr>
      <a:lvl1pPr marL="0" algn="l" defTabSz="1836167" rtl="0" eaLnBrk="1" latinLnBrk="0" hangingPunct="1">
        <a:defRPr sz="7200" kern="1200">
          <a:solidFill>
            <a:schemeClr val="tx1"/>
          </a:solidFill>
          <a:latin typeface="+mn-lt"/>
          <a:ea typeface="+mn-ea"/>
          <a:cs typeface="+mn-cs"/>
        </a:defRPr>
      </a:lvl1pPr>
      <a:lvl2pPr marL="1836167" algn="l" defTabSz="1836167" rtl="0" eaLnBrk="1" latinLnBrk="0" hangingPunct="1">
        <a:defRPr sz="7200" kern="1200">
          <a:solidFill>
            <a:schemeClr val="tx1"/>
          </a:solidFill>
          <a:latin typeface="+mn-lt"/>
          <a:ea typeface="+mn-ea"/>
          <a:cs typeface="+mn-cs"/>
        </a:defRPr>
      </a:lvl2pPr>
      <a:lvl3pPr marL="3672334" algn="l" defTabSz="1836167" rtl="0" eaLnBrk="1" latinLnBrk="0" hangingPunct="1">
        <a:defRPr sz="7200" kern="1200">
          <a:solidFill>
            <a:schemeClr val="tx1"/>
          </a:solidFill>
          <a:latin typeface="+mn-lt"/>
          <a:ea typeface="+mn-ea"/>
          <a:cs typeface="+mn-cs"/>
        </a:defRPr>
      </a:lvl3pPr>
      <a:lvl4pPr marL="5508501" algn="l" defTabSz="1836167" rtl="0" eaLnBrk="1" latinLnBrk="0" hangingPunct="1">
        <a:defRPr sz="7200" kern="1200">
          <a:solidFill>
            <a:schemeClr val="tx1"/>
          </a:solidFill>
          <a:latin typeface="+mn-lt"/>
          <a:ea typeface="+mn-ea"/>
          <a:cs typeface="+mn-cs"/>
        </a:defRPr>
      </a:lvl4pPr>
      <a:lvl5pPr marL="7344668" algn="l" defTabSz="1836167" rtl="0" eaLnBrk="1" latinLnBrk="0" hangingPunct="1">
        <a:defRPr sz="7200" kern="1200">
          <a:solidFill>
            <a:schemeClr val="tx1"/>
          </a:solidFill>
          <a:latin typeface="+mn-lt"/>
          <a:ea typeface="+mn-ea"/>
          <a:cs typeface="+mn-cs"/>
        </a:defRPr>
      </a:lvl5pPr>
      <a:lvl6pPr marL="9180835" algn="l" defTabSz="1836167" rtl="0" eaLnBrk="1" latinLnBrk="0" hangingPunct="1">
        <a:defRPr sz="7200" kern="1200">
          <a:solidFill>
            <a:schemeClr val="tx1"/>
          </a:solidFill>
          <a:latin typeface="+mn-lt"/>
          <a:ea typeface="+mn-ea"/>
          <a:cs typeface="+mn-cs"/>
        </a:defRPr>
      </a:lvl6pPr>
      <a:lvl7pPr marL="11017002" algn="l" defTabSz="1836167" rtl="0" eaLnBrk="1" latinLnBrk="0" hangingPunct="1">
        <a:defRPr sz="7200" kern="1200">
          <a:solidFill>
            <a:schemeClr val="tx1"/>
          </a:solidFill>
          <a:latin typeface="+mn-lt"/>
          <a:ea typeface="+mn-ea"/>
          <a:cs typeface="+mn-cs"/>
        </a:defRPr>
      </a:lvl7pPr>
      <a:lvl8pPr marL="12853169" algn="l" defTabSz="1836167" rtl="0" eaLnBrk="1" latinLnBrk="0" hangingPunct="1">
        <a:defRPr sz="7200" kern="1200">
          <a:solidFill>
            <a:schemeClr val="tx1"/>
          </a:solidFill>
          <a:latin typeface="+mn-lt"/>
          <a:ea typeface="+mn-ea"/>
          <a:cs typeface="+mn-cs"/>
        </a:defRPr>
      </a:lvl8pPr>
      <a:lvl9pPr marL="14689336" algn="l" defTabSz="1836167"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oleObject" Target="../embeddings/oleObject1.bin"/><Relationship Id="rId18" Type="http://schemas.openxmlformats.org/officeDocument/2006/relationships/image" Target="../media/image2.emf"/><Relationship Id="rId3" Type="http://schemas.openxmlformats.org/officeDocument/2006/relationships/notesSlide" Target="../notesSlides/notesSlide1.xml"/><Relationship Id="rId21" Type="http://schemas.openxmlformats.org/officeDocument/2006/relationships/image" Target="../media/image12.png"/><Relationship Id="rId7" Type="http://schemas.microsoft.com/office/2007/relationships/hdphoto" Target="../media/hdphoto2.wdp"/><Relationship Id="rId12" Type="http://schemas.openxmlformats.org/officeDocument/2006/relationships/image" Target="../media/image7.png"/><Relationship Id="rId17" Type="http://schemas.openxmlformats.org/officeDocument/2006/relationships/oleObject" Target="../embeddings/oleObject2.bin"/><Relationship Id="rId2" Type="http://schemas.openxmlformats.org/officeDocument/2006/relationships/slideLayout" Target="../slideLayouts/slideLayout1.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vmlDrawing" Target="../drawings/vmlDrawing1.vml"/><Relationship Id="rId6" Type="http://schemas.openxmlformats.org/officeDocument/2006/relationships/image" Target="../media/image4.jpe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8.jpg"/><Relationship Id="rId10" Type="http://schemas.openxmlformats.org/officeDocument/2006/relationships/image" Target="../media/image6.jpeg"/><Relationship Id="rId19" Type="http://schemas.openxmlformats.org/officeDocument/2006/relationships/image" Target="../media/image10.png"/><Relationship Id="rId4" Type="http://schemas.openxmlformats.org/officeDocument/2006/relationships/image" Target="../media/image3.jpeg"/><Relationship Id="rId9" Type="http://schemas.microsoft.com/office/2007/relationships/hdphoto" Target="../media/hdphoto3.wdp"/><Relationship Id="rId1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9377600" cy="3528232"/>
          </a:xfrm>
          <a:prstGeom prst="rect">
            <a:avLst/>
          </a:prstGeom>
          <a:solidFill>
            <a:srgbClr val="0205A9"/>
          </a:solidFill>
          <a:ln>
            <a:solidFill>
              <a:srgbClr val="0D18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 y="3528232"/>
            <a:ext cx="49377599" cy="23903768"/>
          </a:xfrm>
          <a:prstGeom prst="rect">
            <a:avLst/>
          </a:prstGeom>
          <a:solidFill>
            <a:srgbClr val="D4E3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179216"/>
            <a:ext cx="49377600" cy="1323439"/>
          </a:xfrm>
          <a:prstGeom prst="rect">
            <a:avLst/>
          </a:prstGeom>
          <a:effectLst/>
        </p:spPr>
        <p:txBody>
          <a:bodyPr wrap="square">
            <a:spAutoFit/>
          </a:bodyPr>
          <a:lstStyle/>
          <a:p>
            <a:pPr algn="ctr"/>
            <a:r>
              <a:rPr lang="en-US" sz="8000" b="1" dirty="0">
                <a:solidFill>
                  <a:schemeClr val="bg1"/>
                </a:solidFill>
              </a:rPr>
              <a:t>Solar-Powered Lithium-Ion Battery </a:t>
            </a:r>
            <a:r>
              <a:rPr lang="en-US" sz="8000" b="1" dirty="0" smtClean="0">
                <a:solidFill>
                  <a:schemeClr val="bg1"/>
                </a:solidFill>
              </a:rPr>
              <a:t>Charger with </a:t>
            </a:r>
            <a:r>
              <a:rPr lang="en-US" sz="8000" b="1" dirty="0">
                <a:solidFill>
                  <a:schemeClr val="bg1"/>
                </a:solidFill>
              </a:rPr>
              <a:t>USB Connector </a:t>
            </a:r>
            <a:endParaRPr lang="en-US" sz="8000" dirty="0">
              <a:solidFill>
                <a:schemeClr val="bg1"/>
              </a:solidFill>
            </a:endParaRPr>
          </a:p>
        </p:txBody>
      </p:sp>
      <p:sp>
        <p:nvSpPr>
          <p:cNvPr id="10" name="Rectangle 9"/>
          <p:cNvSpPr/>
          <p:nvPr/>
        </p:nvSpPr>
        <p:spPr>
          <a:xfrm>
            <a:off x="14745374" y="4022184"/>
            <a:ext cx="19954381" cy="2279237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 </a:t>
            </a:r>
            <a:endParaRPr lang="en-US" sz="2000" dirty="0">
              <a:solidFill>
                <a:schemeClr val="tx1"/>
              </a:solidFill>
            </a:endParaRPr>
          </a:p>
        </p:txBody>
      </p:sp>
      <p:sp>
        <p:nvSpPr>
          <p:cNvPr id="12" name="Rectangle 11"/>
          <p:cNvSpPr/>
          <p:nvPr/>
        </p:nvSpPr>
        <p:spPr>
          <a:xfrm>
            <a:off x="907052" y="4022184"/>
            <a:ext cx="13062249" cy="2279237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4" name="Rectangle 13"/>
          <p:cNvSpPr/>
          <p:nvPr/>
        </p:nvSpPr>
        <p:spPr>
          <a:xfrm>
            <a:off x="35417119" y="4033454"/>
            <a:ext cx="13204524" cy="2278110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5" name="Rectangle 14"/>
          <p:cNvSpPr/>
          <p:nvPr/>
        </p:nvSpPr>
        <p:spPr>
          <a:xfrm>
            <a:off x="907052" y="4033454"/>
            <a:ext cx="13062249" cy="835505"/>
          </a:xfrm>
          <a:prstGeom prst="rect">
            <a:avLst/>
          </a:prstGeom>
          <a:solidFill>
            <a:srgbClr val="0205A9"/>
          </a:solidFill>
          <a:ln>
            <a:solidFill>
              <a:srgbClr val="0D18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t>MOTIVATION</a:t>
            </a:r>
            <a:endParaRPr lang="en-US" sz="5400" b="1" dirty="0"/>
          </a:p>
        </p:txBody>
      </p:sp>
      <p:sp>
        <p:nvSpPr>
          <p:cNvPr id="18" name="Rectangle 17"/>
          <p:cNvSpPr/>
          <p:nvPr/>
        </p:nvSpPr>
        <p:spPr>
          <a:xfrm>
            <a:off x="907052" y="8332846"/>
            <a:ext cx="13062249" cy="835505"/>
          </a:xfrm>
          <a:prstGeom prst="rect">
            <a:avLst/>
          </a:prstGeom>
          <a:solidFill>
            <a:srgbClr val="0205A9"/>
          </a:solidFill>
          <a:ln>
            <a:solidFill>
              <a:srgbClr val="0D18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DESIGN SPECIFICATIONS</a:t>
            </a:r>
            <a:endParaRPr lang="en-US" sz="6000" b="1" dirty="0"/>
          </a:p>
        </p:txBody>
      </p:sp>
      <p:sp>
        <p:nvSpPr>
          <p:cNvPr id="19" name="Rectangle 18"/>
          <p:cNvSpPr/>
          <p:nvPr/>
        </p:nvSpPr>
        <p:spPr>
          <a:xfrm>
            <a:off x="14745374" y="9010243"/>
            <a:ext cx="19954381" cy="835505"/>
          </a:xfrm>
          <a:prstGeom prst="rect">
            <a:avLst/>
          </a:prstGeom>
          <a:solidFill>
            <a:srgbClr val="0205A9"/>
          </a:solidFill>
          <a:ln>
            <a:solidFill>
              <a:srgbClr val="0D18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SCHEMATICS AND SIMULATIONS</a:t>
            </a:r>
            <a:endParaRPr lang="en-US" sz="6000" b="1" dirty="0"/>
          </a:p>
        </p:txBody>
      </p:sp>
      <p:sp>
        <p:nvSpPr>
          <p:cNvPr id="20" name="Rectangle 19"/>
          <p:cNvSpPr/>
          <p:nvPr/>
        </p:nvSpPr>
        <p:spPr>
          <a:xfrm>
            <a:off x="14768759" y="16256092"/>
            <a:ext cx="19954381" cy="835505"/>
          </a:xfrm>
          <a:prstGeom prst="rect">
            <a:avLst/>
          </a:prstGeom>
          <a:solidFill>
            <a:srgbClr val="0205A9"/>
          </a:solidFill>
          <a:ln>
            <a:solidFill>
              <a:srgbClr val="0D18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DATA AND RESULTS</a:t>
            </a:r>
            <a:endParaRPr lang="en-US" sz="6000" b="1" dirty="0"/>
          </a:p>
        </p:txBody>
      </p:sp>
      <p:sp>
        <p:nvSpPr>
          <p:cNvPr id="21" name="Rectangle 20"/>
          <p:cNvSpPr/>
          <p:nvPr/>
        </p:nvSpPr>
        <p:spPr>
          <a:xfrm>
            <a:off x="907052" y="14692662"/>
            <a:ext cx="13062249" cy="835505"/>
          </a:xfrm>
          <a:prstGeom prst="rect">
            <a:avLst/>
          </a:prstGeom>
          <a:solidFill>
            <a:srgbClr val="0205A9"/>
          </a:solidFill>
          <a:ln>
            <a:solidFill>
              <a:srgbClr val="0D18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BACKGROUND</a:t>
            </a:r>
            <a:endParaRPr lang="en-US" sz="6000" b="1" dirty="0"/>
          </a:p>
        </p:txBody>
      </p:sp>
      <p:sp>
        <p:nvSpPr>
          <p:cNvPr id="22" name="Rectangle 21"/>
          <p:cNvSpPr/>
          <p:nvPr/>
        </p:nvSpPr>
        <p:spPr>
          <a:xfrm>
            <a:off x="35417119" y="4022184"/>
            <a:ext cx="13204524" cy="846775"/>
          </a:xfrm>
          <a:prstGeom prst="rect">
            <a:avLst/>
          </a:prstGeom>
          <a:solidFill>
            <a:srgbClr val="0205A9"/>
          </a:solidFill>
          <a:ln>
            <a:solidFill>
              <a:srgbClr val="0D18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DISCUSSION</a:t>
            </a:r>
            <a:endParaRPr lang="en-US" sz="6000" b="1" dirty="0"/>
          </a:p>
        </p:txBody>
      </p:sp>
      <p:sp>
        <p:nvSpPr>
          <p:cNvPr id="23" name="Rectangle 22"/>
          <p:cNvSpPr/>
          <p:nvPr/>
        </p:nvSpPr>
        <p:spPr>
          <a:xfrm>
            <a:off x="35417119" y="15772929"/>
            <a:ext cx="13204524" cy="846775"/>
          </a:xfrm>
          <a:prstGeom prst="rect">
            <a:avLst/>
          </a:prstGeom>
          <a:solidFill>
            <a:srgbClr val="0205A9"/>
          </a:solidFill>
          <a:ln>
            <a:solidFill>
              <a:srgbClr val="0D18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FURTHER STUDIES</a:t>
            </a:r>
            <a:endParaRPr lang="en-US" sz="6000" b="1" dirty="0"/>
          </a:p>
        </p:txBody>
      </p:sp>
      <p:sp>
        <p:nvSpPr>
          <p:cNvPr id="24" name="Rectangle 23"/>
          <p:cNvSpPr/>
          <p:nvPr/>
        </p:nvSpPr>
        <p:spPr>
          <a:xfrm>
            <a:off x="35417119" y="19541203"/>
            <a:ext cx="13204524" cy="846775"/>
          </a:xfrm>
          <a:prstGeom prst="rect">
            <a:avLst/>
          </a:prstGeom>
          <a:solidFill>
            <a:srgbClr val="0205A9"/>
          </a:solidFill>
          <a:ln>
            <a:solidFill>
              <a:srgbClr val="0D18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ACKNOWLEDGEMENTS</a:t>
            </a:r>
            <a:endParaRPr lang="en-US" sz="6000" b="1" dirty="0"/>
          </a:p>
        </p:txBody>
      </p:sp>
      <p:sp>
        <p:nvSpPr>
          <p:cNvPr id="25" name="Rectangle 24"/>
          <p:cNvSpPr/>
          <p:nvPr/>
        </p:nvSpPr>
        <p:spPr>
          <a:xfrm>
            <a:off x="35417119" y="23293260"/>
            <a:ext cx="13204524" cy="846775"/>
          </a:xfrm>
          <a:prstGeom prst="rect">
            <a:avLst/>
          </a:prstGeom>
          <a:solidFill>
            <a:srgbClr val="0205A9"/>
          </a:solidFill>
          <a:ln>
            <a:solidFill>
              <a:srgbClr val="0D18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REFERENCES</a:t>
            </a:r>
            <a:endParaRPr lang="en-US" sz="6000" b="1" dirty="0"/>
          </a:p>
        </p:txBody>
      </p:sp>
      <p:sp>
        <p:nvSpPr>
          <p:cNvPr id="27" name="Rectangle 26"/>
          <p:cNvSpPr/>
          <p:nvPr/>
        </p:nvSpPr>
        <p:spPr>
          <a:xfrm>
            <a:off x="1142984" y="5124636"/>
            <a:ext cx="12615153" cy="3046988"/>
          </a:xfrm>
          <a:prstGeom prst="rect">
            <a:avLst/>
          </a:prstGeom>
          <a:effectLst/>
        </p:spPr>
        <p:txBody>
          <a:bodyPr wrap="square">
            <a:spAutoFit/>
          </a:bodyPr>
          <a:lstStyle/>
          <a:p>
            <a:pPr algn="just"/>
            <a:r>
              <a:rPr lang="en-US" sz="2400" dirty="0"/>
              <a:t>Mobile phones are some of the most pervasive electronic devices. Despite numerous makes and models of cellphones, they all have a common component </a:t>
            </a:r>
            <a:r>
              <a:rPr lang="en-US" sz="2400" dirty="0" smtClean="0"/>
              <a:t>– batteries</a:t>
            </a:r>
            <a:r>
              <a:rPr lang="en-US" sz="2400" dirty="0"/>
              <a:t>. Having battery-powered devices requires recharging. In reality, it is inconvenient to find and wait at an electrical outlet while walking, biking or traveling in general, and keeping the phone battery alive is necessary in for entertainment, information, and emergencies. Perhaps the largest audience for our product is college </a:t>
            </a:r>
            <a:r>
              <a:rPr lang="en-US" sz="2400" dirty="0" smtClean="0"/>
              <a:t>students, who are </a:t>
            </a:r>
            <a:r>
              <a:rPr lang="en-US" sz="2400" dirty="0"/>
              <a:t>frequently walking from class to class or other places both on and off campus. </a:t>
            </a:r>
            <a:r>
              <a:rPr lang="en-US" sz="2400" dirty="0" smtClean="0"/>
              <a:t>This </a:t>
            </a:r>
            <a:r>
              <a:rPr lang="en-US" sz="2400" dirty="0"/>
              <a:t>problem presents a need for on-the-go charging devices that use renewable energy to charge a </a:t>
            </a:r>
            <a:r>
              <a:rPr lang="en-US" sz="2400" dirty="0" smtClean="0"/>
              <a:t>battery.</a:t>
            </a:r>
          </a:p>
        </p:txBody>
      </p:sp>
      <p:sp>
        <p:nvSpPr>
          <p:cNvPr id="28" name="Rectangle 27"/>
          <p:cNvSpPr/>
          <p:nvPr/>
        </p:nvSpPr>
        <p:spPr>
          <a:xfrm>
            <a:off x="1142984" y="9336872"/>
            <a:ext cx="12615154" cy="5324534"/>
          </a:xfrm>
          <a:prstGeom prst="rect">
            <a:avLst/>
          </a:prstGeom>
          <a:effectLst/>
        </p:spPr>
        <p:txBody>
          <a:bodyPr wrap="square">
            <a:spAutoFit/>
          </a:bodyPr>
          <a:lstStyle/>
          <a:p>
            <a:pPr algn="just"/>
            <a:r>
              <a:rPr lang="en-US" sz="2400" dirty="0" smtClean="0"/>
              <a:t>This project presents a solar-powered lithium-ion (Li-ion) battery charger with the following expectations. The device should:</a:t>
            </a:r>
          </a:p>
          <a:p>
            <a:pPr algn="just"/>
            <a:endParaRPr lang="en-US" sz="1400" dirty="0" smtClean="0"/>
          </a:p>
          <a:p>
            <a:r>
              <a:rPr lang="en-US" sz="2400" dirty="0" smtClean="0"/>
              <a:t>          i. Charge Li-ion batteries by day so that the device can still charge a phone without light</a:t>
            </a:r>
          </a:p>
          <a:p>
            <a:pPr algn="just"/>
            <a:r>
              <a:rPr lang="en-US" sz="2400" dirty="0" smtClean="0"/>
              <a:t>          ii. Include protection circuitry to prevent overcharging and over-discharging</a:t>
            </a:r>
          </a:p>
          <a:p>
            <a:r>
              <a:rPr lang="en-US" sz="2400" dirty="0" smtClean="0"/>
              <a:t>          iii. Track the maximum power point to increase charging efficiency</a:t>
            </a:r>
          </a:p>
          <a:p>
            <a:r>
              <a:rPr lang="en-US" sz="2400" dirty="0" smtClean="0"/>
              <a:t>          iv. Have a USB output to connect to rechargeable devices</a:t>
            </a:r>
          </a:p>
          <a:p>
            <a:r>
              <a:rPr lang="en-US" sz="2400" dirty="0" smtClean="0"/>
              <a:t>          v. Not exceed $100.00 per unit</a:t>
            </a:r>
          </a:p>
          <a:p>
            <a:endParaRPr lang="en-US" sz="1400" dirty="0"/>
          </a:p>
          <a:p>
            <a:r>
              <a:rPr lang="en-US" sz="2400" dirty="0"/>
              <a:t>The </a:t>
            </a:r>
            <a:r>
              <a:rPr lang="en-US" sz="2400" dirty="0" smtClean="0"/>
              <a:t>final device </a:t>
            </a:r>
            <a:r>
              <a:rPr lang="en-US" sz="2400" dirty="0"/>
              <a:t>will be analyzed to show proof of concept under the following categories</a:t>
            </a:r>
            <a:r>
              <a:rPr lang="en-US" sz="2400" dirty="0" smtClean="0"/>
              <a:t>:</a:t>
            </a:r>
          </a:p>
          <a:p>
            <a:endParaRPr lang="en-US" sz="1400" dirty="0"/>
          </a:p>
          <a:p>
            <a:pPr lvl="0"/>
            <a:r>
              <a:rPr lang="en-US" sz="2400" dirty="0" smtClean="0"/>
              <a:t>          i. Voltage</a:t>
            </a:r>
            <a:r>
              <a:rPr lang="en-US" sz="2400" dirty="0"/>
              <a:t>-current graphs from solar panel output</a:t>
            </a:r>
          </a:p>
          <a:p>
            <a:pPr lvl="0"/>
            <a:r>
              <a:rPr lang="en-US" sz="2400" dirty="0" smtClean="0"/>
              <a:t>          ii. Input </a:t>
            </a:r>
            <a:r>
              <a:rPr lang="en-US" sz="2400" dirty="0"/>
              <a:t>and output characteristics of voltage regulator</a:t>
            </a:r>
          </a:p>
          <a:p>
            <a:pPr lvl="0"/>
            <a:r>
              <a:rPr lang="en-US" sz="2400" dirty="0" smtClean="0"/>
              <a:t>          iii. Maximum </a:t>
            </a:r>
            <a:r>
              <a:rPr lang="en-US" sz="2400" dirty="0"/>
              <a:t>power point tracking graphs</a:t>
            </a:r>
          </a:p>
          <a:p>
            <a:pPr lvl="0"/>
            <a:r>
              <a:rPr lang="en-US" sz="2400" dirty="0" smtClean="0"/>
              <a:t>          iv. Recharging </a:t>
            </a:r>
            <a:r>
              <a:rPr lang="en-US" sz="2400" dirty="0"/>
              <a:t>of the battery and battery-powered </a:t>
            </a:r>
            <a:r>
              <a:rPr lang="en-US" sz="2400" dirty="0" smtClean="0"/>
              <a:t>device</a:t>
            </a:r>
            <a:endParaRPr lang="en-US" sz="2400" dirty="0"/>
          </a:p>
        </p:txBody>
      </p:sp>
      <p:sp>
        <p:nvSpPr>
          <p:cNvPr id="54" name="TextBox 53"/>
          <p:cNvSpPr txBox="1"/>
          <p:nvPr/>
        </p:nvSpPr>
        <p:spPr>
          <a:xfrm>
            <a:off x="1" y="1551070"/>
            <a:ext cx="49377599" cy="1692771"/>
          </a:xfrm>
          <a:prstGeom prst="rect">
            <a:avLst/>
          </a:prstGeom>
          <a:noFill/>
        </p:spPr>
        <p:txBody>
          <a:bodyPr wrap="square" rtlCol="0">
            <a:spAutoFit/>
          </a:bodyPr>
          <a:lstStyle/>
          <a:p>
            <a:pPr algn="ctr"/>
            <a:r>
              <a:rPr lang="en-US" sz="6000" dirty="0" smtClean="0">
                <a:solidFill>
                  <a:schemeClr val="bg1"/>
                </a:solidFill>
              </a:rPr>
              <a:t>Eric Hsu, Arunita Kar, John Yuan</a:t>
            </a:r>
          </a:p>
          <a:p>
            <a:pPr algn="ctr"/>
            <a:r>
              <a:rPr lang="en-US" sz="4400" dirty="0" smtClean="0">
                <a:solidFill>
                  <a:schemeClr val="bg1"/>
                </a:solidFill>
              </a:rPr>
              <a:t>Department of Electrical and Systems Engineering, ESE 498 – Senior Design Project, 2015</a:t>
            </a:r>
            <a:endParaRPr lang="en-US" sz="4400" dirty="0">
              <a:solidFill>
                <a:schemeClr val="bg1"/>
              </a:solidFill>
            </a:endParaRPr>
          </a:p>
        </p:txBody>
      </p:sp>
      <p:grpSp>
        <p:nvGrpSpPr>
          <p:cNvPr id="59" name="Group 58"/>
          <p:cNvGrpSpPr/>
          <p:nvPr/>
        </p:nvGrpSpPr>
        <p:grpSpPr>
          <a:xfrm>
            <a:off x="44257139" y="659594"/>
            <a:ext cx="3853127" cy="2174110"/>
            <a:chOff x="44257139" y="430517"/>
            <a:chExt cx="3853127" cy="2174110"/>
          </a:xfrm>
        </p:grpSpPr>
        <p:sp>
          <p:nvSpPr>
            <p:cNvPr id="57" name="Rectangle 56"/>
            <p:cNvSpPr/>
            <p:nvPr/>
          </p:nvSpPr>
          <p:spPr>
            <a:xfrm>
              <a:off x="44257139" y="430517"/>
              <a:ext cx="3853127" cy="21741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4475593" y="659594"/>
              <a:ext cx="3441700" cy="1739900"/>
            </a:xfrm>
            <a:prstGeom prst="rect">
              <a:avLst/>
            </a:prstGeom>
          </p:spPr>
        </p:pic>
      </p:grpSp>
      <p:sp>
        <p:nvSpPr>
          <p:cNvPr id="61" name="TextBox 60"/>
          <p:cNvSpPr txBox="1"/>
          <p:nvPr/>
        </p:nvSpPr>
        <p:spPr>
          <a:xfrm>
            <a:off x="1142985" y="21049942"/>
            <a:ext cx="12615153" cy="400110"/>
          </a:xfrm>
          <a:prstGeom prst="rect">
            <a:avLst/>
          </a:prstGeom>
          <a:noFill/>
        </p:spPr>
        <p:txBody>
          <a:bodyPr wrap="square" rtlCol="0">
            <a:spAutoFit/>
          </a:bodyPr>
          <a:lstStyle/>
          <a:p>
            <a:r>
              <a:rPr lang="en-US" sz="2000" b="1" dirty="0" smtClean="0"/>
              <a:t>Table 1. </a:t>
            </a:r>
            <a:r>
              <a:rPr lang="en-US" sz="2000" dirty="0" smtClean="0"/>
              <a:t>Key materials used in this project as well as their costs.</a:t>
            </a:r>
          </a:p>
        </p:txBody>
      </p:sp>
      <p:graphicFrame>
        <p:nvGraphicFramePr>
          <p:cNvPr id="62" name="Table 61"/>
          <p:cNvGraphicFramePr>
            <a:graphicFrameLocks noGrp="1"/>
          </p:cNvGraphicFramePr>
          <p:nvPr>
            <p:extLst>
              <p:ext uri="{D42A27DB-BD31-4B8C-83A1-F6EECF244321}">
                <p14:modId xmlns:p14="http://schemas.microsoft.com/office/powerpoint/2010/main" val="654433378"/>
              </p:ext>
            </p:extLst>
          </p:nvPr>
        </p:nvGraphicFramePr>
        <p:xfrm>
          <a:off x="1142983" y="21549268"/>
          <a:ext cx="12615153" cy="3972017"/>
        </p:xfrm>
        <a:graphic>
          <a:graphicData uri="http://schemas.openxmlformats.org/drawingml/2006/table">
            <a:tbl>
              <a:tblPr firstRow="1" bandRow="1">
                <a:tableStyleId>{5C22544A-7EE6-4342-B048-85BDC9FD1C3A}</a:tableStyleId>
              </a:tblPr>
              <a:tblGrid>
                <a:gridCol w="2202288"/>
                <a:gridCol w="4677185"/>
                <a:gridCol w="1202633"/>
                <a:gridCol w="2363599"/>
                <a:gridCol w="2169448"/>
              </a:tblGrid>
              <a:tr h="400177">
                <a:tc>
                  <a:txBody>
                    <a:bodyPr/>
                    <a:lstStyle/>
                    <a:p>
                      <a:pPr algn="ctr"/>
                      <a:r>
                        <a:rPr lang="en-US" sz="2000" dirty="0" smtClean="0"/>
                        <a:t>Generic Name</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08C70"/>
                    </a:solidFill>
                  </a:tcPr>
                </a:tc>
                <a:tc>
                  <a:txBody>
                    <a:bodyPr/>
                    <a:lstStyle/>
                    <a:p>
                      <a:pPr algn="ctr"/>
                      <a:r>
                        <a:rPr lang="en-US" sz="2000" dirty="0" smtClean="0"/>
                        <a:t>Identification #</a:t>
                      </a:r>
                      <a:endParaRPr lang="en-US" sz="2000" dirty="0"/>
                    </a:p>
                  </a:txBody>
                  <a:tcPr>
                    <a:lnL w="12700" cap="flat" cmpd="sng" algn="ctr">
                      <a:noFill/>
                      <a:prstDash val="solid"/>
                      <a:round/>
                      <a:headEnd type="none" w="med" len="med"/>
                      <a:tailEnd type="none" w="med" len="med"/>
                    </a:lnL>
                    <a:solidFill>
                      <a:srgbClr val="708C70"/>
                    </a:solidFill>
                  </a:tcPr>
                </a:tc>
                <a:tc>
                  <a:txBody>
                    <a:bodyPr/>
                    <a:lstStyle/>
                    <a:p>
                      <a:pPr algn="ctr"/>
                      <a:r>
                        <a:rPr lang="en-US" sz="2000" dirty="0" smtClean="0"/>
                        <a:t>Quantity</a:t>
                      </a:r>
                      <a:endParaRPr lang="en-US" sz="2000" dirty="0"/>
                    </a:p>
                  </a:txBody>
                  <a:tcPr>
                    <a:solidFill>
                      <a:srgbClr val="708C70"/>
                    </a:solidFill>
                  </a:tcPr>
                </a:tc>
                <a:tc>
                  <a:txBody>
                    <a:bodyPr/>
                    <a:lstStyle/>
                    <a:p>
                      <a:pPr algn="ctr"/>
                      <a:r>
                        <a:rPr lang="en-US" sz="2000" dirty="0" smtClean="0"/>
                        <a:t>Unit</a:t>
                      </a:r>
                      <a:r>
                        <a:rPr lang="en-US" sz="2000" baseline="0" dirty="0" smtClean="0"/>
                        <a:t> Price ($)</a:t>
                      </a:r>
                      <a:endParaRPr lang="en-US" sz="2000" dirty="0"/>
                    </a:p>
                  </a:txBody>
                  <a:tcPr>
                    <a:solidFill>
                      <a:srgbClr val="708C70"/>
                    </a:solidFill>
                  </a:tcPr>
                </a:tc>
                <a:tc>
                  <a:txBody>
                    <a:bodyPr/>
                    <a:lstStyle/>
                    <a:p>
                      <a:pPr algn="ctr"/>
                      <a:r>
                        <a:rPr lang="en-US" sz="2000" dirty="0" smtClean="0"/>
                        <a:t>Total Cost ($)</a:t>
                      </a:r>
                      <a:endParaRPr lang="en-US" sz="2000" dirty="0"/>
                    </a:p>
                  </a:txBody>
                  <a:tcPr>
                    <a:solidFill>
                      <a:srgbClr val="708C70"/>
                    </a:solidFill>
                  </a:tcPr>
                </a:tc>
              </a:tr>
              <a:tr h="708005">
                <a:tc>
                  <a:txBody>
                    <a:bodyPr/>
                    <a:lstStyle/>
                    <a:p>
                      <a:pPr algn="ctr"/>
                      <a:r>
                        <a:rPr lang="en-US" sz="2000" dirty="0" smtClean="0"/>
                        <a:t>Solar Panels</a:t>
                      </a:r>
                      <a:endParaRPr lang="en-US" sz="2000" dirty="0"/>
                    </a:p>
                  </a:txBody>
                  <a:tcPr>
                    <a:lnT w="12700" cap="flat" cmpd="sng" algn="ctr">
                      <a:noFill/>
                      <a:prstDash val="solid"/>
                      <a:round/>
                      <a:headEnd type="none" w="med" len="med"/>
                      <a:tailEnd type="none" w="med" len="med"/>
                    </a:lnT>
                    <a:solidFill>
                      <a:srgbClr val="F0FFED"/>
                    </a:solidFill>
                  </a:tcPr>
                </a:tc>
                <a:tc>
                  <a:txBody>
                    <a:bodyPr/>
                    <a:lstStyle/>
                    <a:p>
                      <a:pPr algn="ctr"/>
                      <a:r>
                        <a:rPr lang="en-US" sz="2000" kern="1200" dirty="0" smtClean="0">
                          <a:solidFill>
                            <a:schemeClr val="dk1"/>
                          </a:solidFill>
                          <a:latin typeface="+mn-lt"/>
                          <a:ea typeface="+mn-ea"/>
                          <a:cs typeface="+mn-cs"/>
                        </a:rPr>
                        <a:t>ALLPOWERS 2.5W 5V/500mAh Mini Encapsulated Solar Cell</a:t>
                      </a:r>
                      <a:endParaRPr lang="en-US" sz="2000" dirty="0"/>
                    </a:p>
                  </a:txBody>
                  <a:tcPr>
                    <a:solidFill>
                      <a:srgbClr val="F0FFED"/>
                    </a:solidFill>
                  </a:tcPr>
                </a:tc>
                <a:tc>
                  <a:txBody>
                    <a:bodyPr/>
                    <a:lstStyle/>
                    <a:p>
                      <a:pPr algn="ctr"/>
                      <a:r>
                        <a:rPr lang="en-US" sz="2000" dirty="0" smtClean="0"/>
                        <a:t>4</a:t>
                      </a:r>
                      <a:endParaRPr lang="en-US" sz="2000" dirty="0"/>
                    </a:p>
                  </a:txBody>
                  <a:tcPr>
                    <a:solidFill>
                      <a:srgbClr val="F0FFED"/>
                    </a:solidFill>
                  </a:tcPr>
                </a:tc>
                <a:tc>
                  <a:txBody>
                    <a:bodyPr/>
                    <a:lstStyle/>
                    <a:p>
                      <a:pPr algn="ctr"/>
                      <a:r>
                        <a:rPr lang="en-US" sz="2000" dirty="0" smtClean="0"/>
                        <a:t>7.99</a:t>
                      </a:r>
                      <a:endParaRPr lang="en-US" sz="2000" dirty="0"/>
                    </a:p>
                  </a:txBody>
                  <a:tcPr>
                    <a:solidFill>
                      <a:srgbClr val="F0FFED"/>
                    </a:solidFill>
                  </a:tcPr>
                </a:tc>
                <a:tc>
                  <a:txBody>
                    <a:bodyPr/>
                    <a:lstStyle/>
                    <a:p>
                      <a:pPr algn="ctr"/>
                      <a:r>
                        <a:rPr lang="en-US" sz="2000" dirty="0" smtClean="0"/>
                        <a:t>31.96</a:t>
                      </a:r>
                      <a:endParaRPr lang="en-US" sz="2000" dirty="0"/>
                    </a:p>
                  </a:txBody>
                  <a:tcPr>
                    <a:solidFill>
                      <a:srgbClr val="F0FFED"/>
                    </a:solidFill>
                  </a:tcPr>
                </a:tc>
              </a:tr>
              <a:tr h="400177">
                <a:tc>
                  <a:txBody>
                    <a:bodyPr/>
                    <a:lstStyle/>
                    <a:p>
                      <a:pPr algn="ctr"/>
                      <a:r>
                        <a:rPr lang="en-US" sz="2000" dirty="0" smtClean="0"/>
                        <a:t>Arduino</a:t>
                      </a:r>
                      <a:endParaRPr lang="en-US" sz="2000" dirty="0"/>
                    </a:p>
                  </a:txBody>
                  <a:tcPr>
                    <a:solidFill>
                      <a:srgbClr val="CCFFCC"/>
                    </a:solidFill>
                  </a:tcPr>
                </a:tc>
                <a:tc>
                  <a:txBody>
                    <a:bodyPr/>
                    <a:lstStyle/>
                    <a:p>
                      <a:pPr algn="ctr"/>
                      <a:r>
                        <a:rPr lang="en-US" sz="2000" dirty="0" smtClean="0"/>
                        <a:t>UNO R3</a:t>
                      </a:r>
                      <a:endParaRPr lang="en-US" sz="2000" dirty="0"/>
                    </a:p>
                  </a:txBody>
                  <a:tcPr>
                    <a:solidFill>
                      <a:srgbClr val="CCFFCC"/>
                    </a:solidFill>
                  </a:tcPr>
                </a:tc>
                <a:tc>
                  <a:txBody>
                    <a:bodyPr/>
                    <a:lstStyle/>
                    <a:p>
                      <a:pPr algn="ctr"/>
                      <a:r>
                        <a:rPr lang="en-US" sz="2000" dirty="0" smtClean="0"/>
                        <a:t>1</a:t>
                      </a:r>
                      <a:endParaRPr lang="en-US" sz="2000" dirty="0"/>
                    </a:p>
                  </a:txBody>
                  <a:tcPr>
                    <a:solidFill>
                      <a:srgbClr val="CCFFCC"/>
                    </a:solidFill>
                  </a:tcPr>
                </a:tc>
                <a:tc>
                  <a:txBody>
                    <a:bodyPr/>
                    <a:lstStyle/>
                    <a:p>
                      <a:pPr algn="ctr"/>
                      <a:r>
                        <a:rPr lang="en-US" sz="2000" dirty="0" smtClean="0"/>
                        <a:t>24.50</a:t>
                      </a:r>
                      <a:endParaRPr lang="en-US" sz="2000" dirty="0"/>
                    </a:p>
                  </a:txBody>
                  <a:tcPr>
                    <a:solidFill>
                      <a:srgbClr val="CCFFCC"/>
                    </a:solidFill>
                  </a:tcPr>
                </a:tc>
                <a:tc>
                  <a:txBody>
                    <a:bodyPr/>
                    <a:lstStyle/>
                    <a:p>
                      <a:pPr algn="ctr"/>
                      <a:r>
                        <a:rPr lang="en-US" sz="2000" dirty="0" smtClean="0"/>
                        <a:t>24.50</a:t>
                      </a:r>
                      <a:endParaRPr lang="en-US" sz="2000" dirty="0"/>
                    </a:p>
                  </a:txBody>
                  <a:tcPr>
                    <a:solidFill>
                      <a:srgbClr val="CCFFCC"/>
                    </a:solidFill>
                  </a:tcPr>
                </a:tc>
              </a:tr>
              <a:tr h="462773">
                <a:tc>
                  <a:txBody>
                    <a:bodyPr/>
                    <a:lstStyle/>
                    <a:p>
                      <a:pPr algn="ctr"/>
                      <a:r>
                        <a:rPr lang="en-US" sz="2000" dirty="0" smtClean="0"/>
                        <a:t>Li-Ion Battery</a:t>
                      </a:r>
                      <a:endParaRPr lang="en-US" sz="2000" dirty="0"/>
                    </a:p>
                  </a:txBody>
                  <a:tcPr>
                    <a:solidFill>
                      <a:srgbClr val="F0FFED"/>
                    </a:solidFill>
                  </a:tcPr>
                </a:tc>
                <a:tc>
                  <a:txBody>
                    <a:bodyPr/>
                    <a:lstStyle/>
                    <a:p>
                      <a:pPr algn="ctr"/>
                      <a:r>
                        <a:rPr lang="en-US" sz="2000" dirty="0" smtClean="0"/>
                        <a:t>PKCELL LP503562</a:t>
                      </a:r>
                      <a:endParaRPr lang="en-US" sz="2000" dirty="0"/>
                    </a:p>
                  </a:txBody>
                  <a:tcPr>
                    <a:solidFill>
                      <a:srgbClr val="F0FFED"/>
                    </a:solidFill>
                  </a:tcPr>
                </a:tc>
                <a:tc>
                  <a:txBody>
                    <a:bodyPr/>
                    <a:lstStyle/>
                    <a:p>
                      <a:pPr algn="ctr"/>
                      <a:r>
                        <a:rPr lang="en-US" sz="2000" dirty="0" smtClean="0"/>
                        <a:t>1</a:t>
                      </a:r>
                      <a:endParaRPr lang="en-US" sz="2000" dirty="0"/>
                    </a:p>
                  </a:txBody>
                  <a:tcPr>
                    <a:solidFill>
                      <a:srgbClr val="F0FFED"/>
                    </a:solidFill>
                  </a:tcPr>
                </a:tc>
                <a:tc>
                  <a:txBody>
                    <a:bodyPr/>
                    <a:lstStyle/>
                    <a:p>
                      <a:pPr algn="ctr"/>
                      <a:r>
                        <a:rPr lang="en-US" sz="2000" dirty="0" smtClean="0"/>
                        <a:t>9.95</a:t>
                      </a:r>
                      <a:endParaRPr lang="en-US" sz="2000" dirty="0"/>
                    </a:p>
                  </a:txBody>
                  <a:tcPr>
                    <a:solidFill>
                      <a:srgbClr val="F0FFED"/>
                    </a:solidFill>
                  </a:tcPr>
                </a:tc>
                <a:tc>
                  <a:txBody>
                    <a:bodyPr/>
                    <a:lstStyle/>
                    <a:p>
                      <a:pPr algn="ctr"/>
                      <a:r>
                        <a:rPr lang="en-US" sz="2000" dirty="0" smtClean="0"/>
                        <a:t>9.95</a:t>
                      </a:r>
                      <a:endParaRPr lang="en-US" sz="2000" dirty="0"/>
                    </a:p>
                  </a:txBody>
                  <a:tcPr>
                    <a:solidFill>
                      <a:srgbClr val="F0FFED"/>
                    </a:solidFill>
                  </a:tcPr>
                </a:tc>
              </a:tr>
              <a:tr h="400177">
                <a:tc>
                  <a:txBody>
                    <a:bodyPr/>
                    <a:lstStyle/>
                    <a:p>
                      <a:pPr algn="ctr"/>
                      <a:r>
                        <a:rPr lang="en-US" sz="2000" dirty="0" smtClean="0"/>
                        <a:t>Half-Bridge</a:t>
                      </a:r>
                      <a:r>
                        <a:rPr lang="en-US" sz="2000" baseline="0" dirty="0" smtClean="0"/>
                        <a:t> Driver</a:t>
                      </a:r>
                      <a:endParaRPr lang="en-US" sz="2000" dirty="0"/>
                    </a:p>
                  </a:txBody>
                  <a:tcPr>
                    <a:solidFill>
                      <a:srgbClr val="CCFFCC"/>
                    </a:solidFill>
                  </a:tcPr>
                </a:tc>
                <a:tc>
                  <a:txBody>
                    <a:bodyPr/>
                    <a:lstStyle/>
                    <a:p>
                      <a:pPr algn="ctr"/>
                      <a:r>
                        <a:rPr lang="en-US" sz="2000" dirty="0" smtClean="0"/>
                        <a:t>IR2302</a:t>
                      </a:r>
                      <a:endParaRPr lang="en-US" sz="2000" dirty="0"/>
                    </a:p>
                  </a:txBody>
                  <a:tcPr>
                    <a:solidFill>
                      <a:srgbClr val="CCFFCC"/>
                    </a:solidFill>
                  </a:tcPr>
                </a:tc>
                <a:tc>
                  <a:txBody>
                    <a:bodyPr/>
                    <a:lstStyle/>
                    <a:p>
                      <a:pPr algn="ctr"/>
                      <a:r>
                        <a:rPr lang="en-US" sz="2000" dirty="0" smtClean="0"/>
                        <a:t>1</a:t>
                      </a:r>
                      <a:endParaRPr lang="en-US" sz="2000" dirty="0"/>
                    </a:p>
                  </a:txBody>
                  <a:tcPr>
                    <a:solidFill>
                      <a:srgbClr val="CCFFCC"/>
                    </a:solidFill>
                  </a:tcPr>
                </a:tc>
                <a:tc>
                  <a:txBody>
                    <a:bodyPr/>
                    <a:lstStyle/>
                    <a:p>
                      <a:pPr algn="ctr"/>
                      <a:r>
                        <a:rPr lang="en-US" sz="2000" dirty="0" smtClean="0"/>
                        <a:t>3.30</a:t>
                      </a:r>
                      <a:endParaRPr lang="en-US" sz="2000" dirty="0"/>
                    </a:p>
                  </a:txBody>
                  <a:tcPr>
                    <a:solidFill>
                      <a:srgbClr val="CCFFCC"/>
                    </a:solidFill>
                  </a:tcPr>
                </a:tc>
                <a:tc>
                  <a:txBody>
                    <a:bodyPr/>
                    <a:lstStyle/>
                    <a:p>
                      <a:pPr algn="ctr"/>
                      <a:r>
                        <a:rPr lang="en-US" sz="2000" dirty="0" smtClean="0"/>
                        <a:t>3.30</a:t>
                      </a:r>
                      <a:endParaRPr lang="en-US" sz="2000" dirty="0"/>
                    </a:p>
                  </a:txBody>
                  <a:tcPr>
                    <a:solidFill>
                      <a:srgbClr val="CCFFCC"/>
                    </a:solidFill>
                  </a:tcPr>
                </a:tc>
              </a:tr>
              <a:tr h="400177">
                <a:tc>
                  <a:txBody>
                    <a:bodyPr/>
                    <a:lstStyle/>
                    <a:p>
                      <a:pPr algn="ctr"/>
                      <a:r>
                        <a:rPr lang="en-US" sz="2000" dirty="0" smtClean="0"/>
                        <a:t>N-MOSFET</a:t>
                      </a:r>
                      <a:endParaRPr lang="en-US" sz="2000" dirty="0"/>
                    </a:p>
                  </a:txBody>
                  <a:tcPr>
                    <a:solidFill>
                      <a:srgbClr val="F0FFED"/>
                    </a:solidFill>
                  </a:tcPr>
                </a:tc>
                <a:tc>
                  <a:txBody>
                    <a:bodyPr/>
                    <a:lstStyle/>
                    <a:p>
                      <a:pPr algn="ctr"/>
                      <a:r>
                        <a:rPr lang="en-US" sz="2000" dirty="0" smtClean="0"/>
                        <a:t>IRFZ44-ND</a:t>
                      </a:r>
                      <a:endParaRPr lang="en-US" sz="2000" dirty="0"/>
                    </a:p>
                  </a:txBody>
                  <a:tcPr>
                    <a:solidFill>
                      <a:srgbClr val="F0FFED"/>
                    </a:solidFill>
                  </a:tcPr>
                </a:tc>
                <a:tc>
                  <a:txBody>
                    <a:bodyPr/>
                    <a:lstStyle/>
                    <a:p>
                      <a:pPr algn="ctr"/>
                      <a:r>
                        <a:rPr lang="en-US" sz="2000" dirty="0" smtClean="0"/>
                        <a:t>3</a:t>
                      </a:r>
                      <a:endParaRPr lang="en-US" sz="2000" dirty="0"/>
                    </a:p>
                  </a:txBody>
                  <a:tcPr>
                    <a:solidFill>
                      <a:srgbClr val="F0FFED"/>
                    </a:solidFill>
                  </a:tcPr>
                </a:tc>
                <a:tc>
                  <a:txBody>
                    <a:bodyPr/>
                    <a:lstStyle/>
                    <a:p>
                      <a:pPr algn="ctr"/>
                      <a:r>
                        <a:rPr lang="en-US" sz="2000" dirty="0" smtClean="0"/>
                        <a:t>1.22</a:t>
                      </a:r>
                      <a:endParaRPr lang="en-US" sz="2000" dirty="0"/>
                    </a:p>
                  </a:txBody>
                  <a:tcPr>
                    <a:solidFill>
                      <a:srgbClr val="F0FFED"/>
                    </a:solidFill>
                  </a:tcPr>
                </a:tc>
                <a:tc>
                  <a:txBody>
                    <a:bodyPr/>
                    <a:lstStyle/>
                    <a:p>
                      <a:pPr algn="ctr"/>
                      <a:r>
                        <a:rPr lang="en-US" sz="2000" dirty="0" smtClean="0"/>
                        <a:t>3.66</a:t>
                      </a:r>
                      <a:endParaRPr lang="en-US" sz="2000" dirty="0"/>
                    </a:p>
                  </a:txBody>
                  <a:tcPr>
                    <a:solidFill>
                      <a:srgbClr val="F0FFED"/>
                    </a:solidFill>
                  </a:tcPr>
                </a:tc>
              </a:tr>
              <a:tr h="400177">
                <a:tc>
                  <a:txBody>
                    <a:bodyPr/>
                    <a:lstStyle/>
                    <a:p>
                      <a:pPr algn="ctr"/>
                      <a:r>
                        <a:rPr lang="en-US" sz="2000" dirty="0" smtClean="0"/>
                        <a:t>P-MOSFET</a:t>
                      </a:r>
                      <a:endParaRPr lang="en-US" sz="2000" dirty="0"/>
                    </a:p>
                  </a:txBody>
                  <a:tcPr>
                    <a:solidFill>
                      <a:srgbClr val="CCFFCC"/>
                    </a:solidFill>
                  </a:tcPr>
                </a:tc>
                <a:tc>
                  <a:txBody>
                    <a:bodyPr/>
                    <a:lstStyle/>
                    <a:p>
                      <a:pPr marL="0" marR="0" indent="0" algn="ctr" defTabSz="1836167" rtl="0" eaLnBrk="1" fontAlgn="auto" latinLnBrk="0" hangingPunct="1">
                        <a:lnSpc>
                          <a:spcPct val="100000"/>
                        </a:lnSpc>
                        <a:spcBef>
                          <a:spcPts val="0"/>
                        </a:spcBef>
                        <a:spcAft>
                          <a:spcPts val="0"/>
                        </a:spcAft>
                        <a:buClrTx/>
                        <a:buSzTx/>
                        <a:buFontTx/>
                        <a:buNone/>
                        <a:tabLst/>
                        <a:defRPr/>
                      </a:pPr>
                      <a:r>
                        <a:rPr lang="en-US" sz="2000" dirty="0" smtClean="0"/>
                        <a:t>2M3904</a:t>
                      </a:r>
                    </a:p>
                  </a:txBody>
                  <a:tcPr>
                    <a:solidFill>
                      <a:srgbClr val="CCFFCC"/>
                    </a:solidFill>
                  </a:tcPr>
                </a:tc>
                <a:tc>
                  <a:txBody>
                    <a:bodyPr/>
                    <a:lstStyle/>
                    <a:p>
                      <a:pPr algn="ctr"/>
                      <a:r>
                        <a:rPr lang="en-US" sz="2000" dirty="0" smtClean="0"/>
                        <a:t>1</a:t>
                      </a:r>
                      <a:endParaRPr lang="en-US" sz="2000" dirty="0"/>
                    </a:p>
                  </a:txBody>
                  <a:tcPr>
                    <a:solidFill>
                      <a:srgbClr val="CCFFCC"/>
                    </a:solidFill>
                  </a:tcPr>
                </a:tc>
                <a:tc>
                  <a:txBody>
                    <a:bodyPr/>
                    <a:lstStyle/>
                    <a:p>
                      <a:pPr algn="ctr"/>
                      <a:r>
                        <a:rPr lang="en-US" sz="2000" dirty="0" smtClean="0"/>
                        <a:t>0.19</a:t>
                      </a:r>
                      <a:endParaRPr lang="en-US" sz="2000" dirty="0"/>
                    </a:p>
                  </a:txBody>
                  <a:tcPr>
                    <a:solidFill>
                      <a:srgbClr val="CCFFCC"/>
                    </a:solidFill>
                  </a:tcPr>
                </a:tc>
                <a:tc>
                  <a:txBody>
                    <a:bodyPr/>
                    <a:lstStyle/>
                    <a:p>
                      <a:pPr algn="ctr"/>
                      <a:r>
                        <a:rPr lang="en-US" sz="2000" dirty="0" smtClean="0"/>
                        <a:t>0.190</a:t>
                      </a:r>
                      <a:endParaRPr lang="en-US" sz="2000" dirty="0"/>
                    </a:p>
                  </a:txBody>
                  <a:tcPr>
                    <a:solidFill>
                      <a:srgbClr val="CCFFCC"/>
                    </a:solidFill>
                  </a:tcPr>
                </a:tc>
              </a:tr>
              <a:tr h="400177">
                <a:tc>
                  <a:txBody>
                    <a:bodyPr/>
                    <a:lstStyle/>
                    <a:p>
                      <a:pPr algn="ctr"/>
                      <a:r>
                        <a:rPr lang="en-US" sz="2000" dirty="0" smtClean="0"/>
                        <a:t>Current Sensor</a:t>
                      </a:r>
                      <a:endParaRPr lang="en-US" sz="2000" dirty="0"/>
                    </a:p>
                  </a:txBody>
                  <a:tcPr>
                    <a:solidFill>
                      <a:srgbClr val="F0FFED"/>
                    </a:solidFill>
                  </a:tcPr>
                </a:tc>
                <a:tc>
                  <a:txBody>
                    <a:bodyPr/>
                    <a:lstStyle/>
                    <a:p>
                      <a:pPr algn="ctr"/>
                      <a:r>
                        <a:rPr lang="en-US" sz="2000" dirty="0" smtClean="0"/>
                        <a:t>ACS712</a:t>
                      </a:r>
                      <a:endParaRPr lang="en-US" sz="2000" dirty="0"/>
                    </a:p>
                  </a:txBody>
                  <a:tcPr>
                    <a:solidFill>
                      <a:srgbClr val="F0FFED"/>
                    </a:solidFill>
                  </a:tcPr>
                </a:tc>
                <a:tc>
                  <a:txBody>
                    <a:bodyPr/>
                    <a:lstStyle/>
                    <a:p>
                      <a:pPr algn="ctr"/>
                      <a:r>
                        <a:rPr lang="en-US" sz="2000" dirty="0" smtClean="0"/>
                        <a:t>1</a:t>
                      </a:r>
                      <a:endParaRPr lang="en-US" sz="2000" dirty="0"/>
                    </a:p>
                  </a:txBody>
                  <a:tcPr>
                    <a:solidFill>
                      <a:srgbClr val="F0FFED"/>
                    </a:solidFill>
                  </a:tcPr>
                </a:tc>
                <a:tc>
                  <a:txBody>
                    <a:bodyPr/>
                    <a:lstStyle/>
                    <a:p>
                      <a:pPr algn="ctr"/>
                      <a:r>
                        <a:rPr lang="en-US" sz="2000" dirty="0" smtClean="0"/>
                        <a:t>7.36</a:t>
                      </a:r>
                      <a:endParaRPr lang="en-US" sz="2000" dirty="0"/>
                    </a:p>
                  </a:txBody>
                  <a:tcPr>
                    <a:solidFill>
                      <a:srgbClr val="F0FFED"/>
                    </a:solidFill>
                  </a:tcPr>
                </a:tc>
                <a:tc>
                  <a:txBody>
                    <a:bodyPr/>
                    <a:lstStyle/>
                    <a:p>
                      <a:pPr algn="ctr"/>
                      <a:r>
                        <a:rPr lang="en-US" sz="2000" dirty="0" smtClean="0"/>
                        <a:t>7.36</a:t>
                      </a:r>
                      <a:endParaRPr lang="en-US" sz="2000" dirty="0"/>
                    </a:p>
                  </a:txBody>
                  <a:tcPr>
                    <a:solidFill>
                      <a:srgbClr val="F0FFED"/>
                    </a:solidFill>
                  </a:tcPr>
                </a:tc>
              </a:tr>
              <a:tr h="400177">
                <a:tc>
                  <a:txBody>
                    <a:bodyPr/>
                    <a:lstStyle/>
                    <a:p>
                      <a:pPr algn="ctr"/>
                      <a:r>
                        <a:rPr lang="en-US" sz="2000" dirty="0" smtClean="0"/>
                        <a:t>USB Port</a:t>
                      </a:r>
                      <a:endParaRPr lang="en-US" sz="2000" dirty="0"/>
                    </a:p>
                  </a:txBody>
                  <a:tcPr>
                    <a:solidFill>
                      <a:srgbClr val="F0FFED"/>
                    </a:solidFill>
                  </a:tcPr>
                </a:tc>
                <a:tc>
                  <a:txBody>
                    <a:bodyPr/>
                    <a:lstStyle/>
                    <a:p>
                      <a:pPr algn="ctr"/>
                      <a:r>
                        <a:rPr lang="en-US" sz="2000" kern="1200" dirty="0" smtClean="0">
                          <a:solidFill>
                            <a:schemeClr val="dk1"/>
                          </a:solidFill>
                          <a:latin typeface="+mn-lt"/>
                          <a:ea typeface="+mn-ea"/>
                          <a:cs typeface="+mn-cs"/>
                        </a:rPr>
                        <a:t>B00C93Z8JY</a:t>
                      </a:r>
                      <a:endParaRPr lang="en-US" sz="2000" dirty="0"/>
                    </a:p>
                  </a:txBody>
                  <a:tcPr>
                    <a:solidFill>
                      <a:srgbClr val="F0FFED"/>
                    </a:solidFill>
                  </a:tcPr>
                </a:tc>
                <a:tc>
                  <a:txBody>
                    <a:bodyPr/>
                    <a:lstStyle/>
                    <a:p>
                      <a:pPr algn="ctr"/>
                      <a:r>
                        <a:rPr lang="en-US" sz="2000" dirty="0" smtClean="0"/>
                        <a:t>1</a:t>
                      </a:r>
                      <a:endParaRPr lang="en-US" sz="2000" dirty="0"/>
                    </a:p>
                  </a:txBody>
                  <a:tcPr>
                    <a:solidFill>
                      <a:srgbClr val="F0FFED"/>
                    </a:solidFill>
                  </a:tcPr>
                </a:tc>
                <a:tc>
                  <a:txBody>
                    <a:bodyPr/>
                    <a:lstStyle/>
                    <a:p>
                      <a:pPr algn="ctr"/>
                      <a:r>
                        <a:rPr lang="en-US" sz="2000" dirty="0" smtClean="0"/>
                        <a:t>5.81</a:t>
                      </a:r>
                      <a:endParaRPr lang="en-US" sz="2000" dirty="0"/>
                    </a:p>
                  </a:txBody>
                  <a:tcPr>
                    <a:solidFill>
                      <a:srgbClr val="F0FFED"/>
                    </a:solidFill>
                  </a:tcPr>
                </a:tc>
                <a:tc>
                  <a:txBody>
                    <a:bodyPr/>
                    <a:lstStyle/>
                    <a:p>
                      <a:pPr algn="ctr"/>
                      <a:r>
                        <a:rPr lang="en-US" sz="2000" dirty="0" smtClean="0"/>
                        <a:t>5.81</a:t>
                      </a:r>
                      <a:endParaRPr lang="en-US" sz="2000" dirty="0"/>
                    </a:p>
                  </a:txBody>
                  <a:tcPr>
                    <a:solidFill>
                      <a:srgbClr val="F0FFED"/>
                    </a:solidFill>
                  </a:tcPr>
                </a:tc>
              </a:tr>
            </a:tbl>
          </a:graphicData>
        </a:graphic>
      </p:graphicFrame>
      <p:sp>
        <p:nvSpPr>
          <p:cNvPr id="63" name="Rectangle 62"/>
          <p:cNvSpPr/>
          <p:nvPr/>
        </p:nvSpPr>
        <p:spPr>
          <a:xfrm>
            <a:off x="35689854" y="16690791"/>
            <a:ext cx="12657196" cy="2677656"/>
          </a:xfrm>
          <a:prstGeom prst="rect">
            <a:avLst/>
          </a:prstGeom>
          <a:effectLst/>
        </p:spPr>
        <p:txBody>
          <a:bodyPr wrap="square">
            <a:spAutoFit/>
          </a:bodyPr>
          <a:lstStyle/>
          <a:p>
            <a:pPr algn="just"/>
            <a:r>
              <a:rPr lang="en-US" sz="2400" dirty="0" smtClean="0"/>
              <a:t>In order to make the battery charger design presented here more realistic, it is necessary to add various protection methods. In the future, we hope to equip out current design with thermal sensors that will allow the detection and prevention of overheating. Once those are in place, the most logical progression of this project would be to transfer the components to a solder-able circuit board, for compactness and easier packaging and transport. Last but no least, we would want to a solar panel package that can be easily attached and detached from backpacks, purses, and other carry-on items to allow users to charge their devices on-the-go.</a:t>
            </a:r>
            <a:endParaRPr lang="en-US" sz="2400" dirty="0"/>
          </a:p>
        </p:txBody>
      </p:sp>
      <p:sp>
        <p:nvSpPr>
          <p:cNvPr id="64" name="Rectangle 63"/>
          <p:cNvSpPr/>
          <p:nvPr/>
        </p:nvSpPr>
        <p:spPr>
          <a:xfrm>
            <a:off x="35689855" y="20442748"/>
            <a:ext cx="12657196" cy="2677656"/>
          </a:xfrm>
          <a:prstGeom prst="rect">
            <a:avLst/>
          </a:prstGeom>
        </p:spPr>
        <p:txBody>
          <a:bodyPr wrap="square">
            <a:spAutoFit/>
          </a:bodyPr>
          <a:lstStyle/>
          <a:p>
            <a:r>
              <a:rPr lang="en-US" sz="2400" dirty="0"/>
              <a:t>We would like to </a:t>
            </a:r>
            <a:r>
              <a:rPr lang="en-US" sz="2400" dirty="0" smtClean="0"/>
              <a:t>thank: </a:t>
            </a:r>
          </a:p>
          <a:p>
            <a:pPr marL="342900" indent="-342900">
              <a:buFont typeface="Arial"/>
              <a:buChar char="•"/>
            </a:pPr>
            <a:r>
              <a:rPr lang="en-US" sz="2400" b="1" dirty="0" smtClean="0"/>
              <a:t>Dr</a:t>
            </a:r>
            <a:r>
              <a:rPr lang="en-US" sz="2400" b="1" dirty="0"/>
              <a:t>. Robert Morley </a:t>
            </a:r>
            <a:r>
              <a:rPr lang="en-US" sz="2400" dirty="0"/>
              <a:t>for taking the time to meet with us every week to discuss our methods and progress. His experience and advice was invaluable to our understanding of the physics and engineering concepts </a:t>
            </a:r>
            <a:r>
              <a:rPr lang="en-US" sz="2400" dirty="0" smtClean="0"/>
              <a:t>behind </a:t>
            </a:r>
            <a:r>
              <a:rPr lang="en-US" sz="2400" dirty="0"/>
              <a:t>our project. </a:t>
            </a:r>
            <a:endParaRPr lang="en-US" sz="2400" dirty="0" smtClean="0"/>
          </a:p>
          <a:p>
            <a:pPr marL="342900" indent="-342900">
              <a:buFont typeface="Arial"/>
              <a:buChar char="•"/>
            </a:pPr>
            <a:r>
              <a:rPr lang="en-US" sz="2400" b="1" dirty="0" smtClean="0"/>
              <a:t>Patrick </a:t>
            </a:r>
            <a:r>
              <a:rPr lang="en-US" sz="2400" b="1" dirty="0"/>
              <a:t>Morley</a:t>
            </a:r>
            <a:r>
              <a:rPr lang="en-US" sz="2400" dirty="0"/>
              <a:t> for his moral support. He truly was a source of </a:t>
            </a:r>
            <a:r>
              <a:rPr lang="en-US" sz="2400" dirty="0" smtClean="0"/>
              <a:t>joy. </a:t>
            </a:r>
          </a:p>
          <a:p>
            <a:pPr marL="342900" indent="-342900">
              <a:buFont typeface="Arial"/>
              <a:buChar char="•"/>
            </a:pPr>
            <a:r>
              <a:rPr lang="en-US" sz="2400" b="1" dirty="0" smtClean="0"/>
              <a:t>Washington </a:t>
            </a:r>
            <a:r>
              <a:rPr lang="en-US" sz="2400" b="1" dirty="0"/>
              <a:t>University in St. Louis </a:t>
            </a:r>
            <a:r>
              <a:rPr lang="en-US" sz="2400" dirty="0"/>
              <a:t>and the </a:t>
            </a:r>
            <a:r>
              <a:rPr lang="en-US" sz="2400" b="1" dirty="0" smtClean="0"/>
              <a:t>Department of Electrical </a:t>
            </a:r>
            <a:r>
              <a:rPr lang="en-US" sz="2400" b="1" dirty="0"/>
              <a:t>and Systems </a:t>
            </a:r>
            <a:r>
              <a:rPr lang="en-US" sz="2400" b="1" dirty="0" smtClean="0"/>
              <a:t>Engineering </a:t>
            </a:r>
            <a:r>
              <a:rPr lang="en-US" sz="2400" dirty="0"/>
              <a:t>for providing us with lab space and much of the equipment needed for our project.</a:t>
            </a:r>
          </a:p>
        </p:txBody>
      </p:sp>
      <p:sp>
        <p:nvSpPr>
          <p:cNvPr id="65" name="Rectangle 64"/>
          <p:cNvSpPr/>
          <p:nvPr/>
        </p:nvSpPr>
        <p:spPr>
          <a:xfrm>
            <a:off x="35689854" y="24246801"/>
            <a:ext cx="12657196" cy="2462212"/>
          </a:xfrm>
          <a:prstGeom prst="rect">
            <a:avLst/>
          </a:prstGeom>
        </p:spPr>
        <p:txBody>
          <a:bodyPr wrap="square">
            <a:spAutoFit/>
          </a:bodyPr>
          <a:lstStyle/>
          <a:p>
            <a:pPr marL="457200" indent="-457200">
              <a:buFont typeface="+mj-lt"/>
              <a:buAutoNum type="arabicPeriod"/>
            </a:pPr>
            <a:r>
              <a:rPr lang="en-US" sz="2200" dirty="0" smtClean="0"/>
              <a:t>”Arduino Solar Charge Controller( </a:t>
            </a:r>
            <a:r>
              <a:rPr lang="en-US" sz="2200" dirty="0"/>
              <a:t>Version 2.0)." </a:t>
            </a:r>
            <a:r>
              <a:rPr lang="en-US" sz="2200" i="1" dirty="0" err="1"/>
              <a:t>Instructables.com</a:t>
            </a:r>
            <a:r>
              <a:rPr lang="en-US" sz="2200" dirty="0"/>
              <a:t>. 1 Apr. 2014. Web. 19 Apr. 2015. </a:t>
            </a:r>
            <a:r>
              <a:rPr lang="en-US" sz="2200" dirty="0" smtClean="0"/>
              <a:t>&lt;</a:t>
            </a:r>
            <a:r>
              <a:rPr lang="en-US" sz="2200" dirty="0"/>
              <a:t>http://</a:t>
            </a:r>
            <a:r>
              <a:rPr lang="en-US" sz="2200" dirty="0" err="1"/>
              <a:t>www.instructables.com</a:t>
            </a:r>
            <a:r>
              <a:rPr lang="en-US" sz="2200" dirty="0"/>
              <a:t>/id/ARDUINO-SOLAR-CHARGE-CONTROLLER-Version-20/?ALLSTEPS&gt;</a:t>
            </a:r>
            <a:endParaRPr lang="en-US" sz="2200" dirty="0" smtClean="0"/>
          </a:p>
          <a:p>
            <a:pPr marL="457200" indent="-457200">
              <a:buFont typeface="+mj-lt"/>
              <a:buAutoNum type="arabicPeriod"/>
            </a:pPr>
            <a:r>
              <a:rPr lang="en-US" sz="2200" dirty="0"/>
              <a:t>"Basic Tutorials: Charge Controllers for Solar Energy Systems." </a:t>
            </a:r>
            <a:r>
              <a:rPr lang="en-US" sz="2200" i="1" dirty="0"/>
              <a:t>Basic Tutorials: Charge Controllers for Solar Energy Systems</a:t>
            </a:r>
            <a:r>
              <a:rPr lang="en-US" sz="2200" dirty="0"/>
              <a:t>. Web. 19 Apr. 2015. &lt;http://</a:t>
            </a:r>
            <a:r>
              <a:rPr lang="en-US" sz="2200" dirty="0" err="1"/>
              <a:t>www.freesunpower.com</a:t>
            </a:r>
            <a:r>
              <a:rPr lang="en-US" sz="2200" dirty="0"/>
              <a:t>/</a:t>
            </a:r>
            <a:r>
              <a:rPr lang="en-US" sz="2200" dirty="0" err="1"/>
              <a:t>chargecontrollers.php</a:t>
            </a:r>
            <a:r>
              <a:rPr lang="en-US" sz="2200" dirty="0"/>
              <a:t>&gt;.</a:t>
            </a:r>
            <a:endParaRPr lang="en-US" sz="2200" dirty="0" smtClean="0"/>
          </a:p>
          <a:p>
            <a:pPr marL="457200" indent="-457200">
              <a:buFont typeface="+mj-lt"/>
              <a:buAutoNum type="arabicPeriod"/>
            </a:pPr>
            <a:r>
              <a:rPr lang="en-US" sz="2200" dirty="0" smtClean="0"/>
              <a:t>"</a:t>
            </a:r>
            <a:r>
              <a:rPr lang="en-US" sz="2200" dirty="0"/>
              <a:t>Maximum Power Point Tracking." </a:t>
            </a:r>
            <a:r>
              <a:rPr lang="en-US" sz="2200" i="1" dirty="0"/>
              <a:t>- National Instruments</a:t>
            </a:r>
            <a:r>
              <a:rPr lang="en-US" sz="2200" dirty="0"/>
              <a:t>. 7 July 2009. Web. 19 Apr. 2015. &lt;http://</a:t>
            </a:r>
            <a:r>
              <a:rPr lang="en-US" sz="2200" dirty="0" err="1"/>
              <a:t>www.ni.com</a:t>
            </a:r>
            <a:r>
              <a:rPr lang="en-US" sz="2200" dirty="0"/>
              <a:t>/white-paper/8106/en/&gt;</a:t>
            </a:r>
            <a:r>
              <a:rPr lang="en-US" sz="2200" dirty="0" smtClean="0"/>
              <a:t>.</a:t>
            </a:r>
          </a:p>
          <a:p>
            <a:pPr marL="457200" indent="-457200">
              <a:buFont typeface="+mj-lt"/>
              <a:buAutoNum type="arabicPeriod"/>
            </a:pPr>
            <a:r>
              <a:rPr lang="en-US" sz="2200" dirty="0" err="1"/>
              <a:t>Sze</a:t>
            </a:r>
            <a:r>
              <a:rPr lang="en-US" sz="2200" dirty="0"/>
              <a:t>, S. M. </a:t>
            </a:r>
            <a:r>
              <a:rPr lang="en-US" sz="2200" i="1" dirty="0"/>
              <a:t>Physics of Semiconductor Devices</a:t>
            </a:r>
            <a:r>
              <a:rPr lang="en-US" sz="2200" dirty="0"/>
              <a:t>. 2nd ed. New York: Wiley, 1981. 796. Print.</a:t>
            </a:r>
          </a:p>
        </p:txBody>
      </p:sp>
      <p:pic>
        <p:nvPicPr>
          <p:cNvPr id="78" name="Picture 77"/>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5132728" y="18028600"/>
            <a:ext cx="4470520" cy="3631299"/>
          </a:xfrm>
          <a:prstGeom prst="rect">
            <a:avLst/>
          </a:prstGeom>
          <a:ln>
            <a:solidFill>
              <a:srgbClr val="000000"/>
            </a:solidFill>
          </a:ln>
        </p:spPr>
      </p:pic>
      <p:pic>
        <p:nvPicPr>
          <p:cNvPr id="79" name="Picture 78"/>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19819239" y="18052304"/>
            <a:ext cx="4639819" cy="3607595"/>
          </a:xfrm>
          <a:prstGeom prst="rect">
            <a:avLst/>
          </a:prstGeom>
          <a:ln>
            <a:solidFill>
              <a:srgbClr val="000000"/>
            </a:solidFill>
          </a:ln>
        </p:spPr>
      </p:pic>
      <p:sp>
        <p:nvSpPr>
          <p:cNvPr id="80" name="TextBox 79"/>
          <p:cNvSpPr txBox="1"/>
          <p:nvPr/>
        </p:nvSpPr>
        <p:spPr>
          <a:xfrm>
            <a:off x="15132727" y="17228615"/>
            <a:ext cx="9323521" cy="707886"/>
          </a:xfrm>
          <a:prstGeom prst="rect">
            <a:avLst/>
          </a:prstGeom>
          <a:noFill/>
        </p:spPr>
        <p:txBody>
          <a:bodyPr wrap="square" rtlCol="0">
            <a:spAutoFit/>
          </a:bodyPr>
          <a:lstStyle/>
          <a:p>
            <a:r>
              <a:rPr lang="en-US" sz="2000" b="1" dirty="0" smtClean="0"/>
              <a:t>Figure 4. </a:t>
            </a:r>
            <a:r>
              <a:rPr lang="en-US" sz="2000" dirty="0" smtClean="0"/>
              <a:t>Real circuit charge controller output for different duty cycles, 25% (left) and 50% (right).</a:t>
            </a:r>
            <a:endParaRPr lang="en-US" sz="2000" dirty="0"/>
          </a:p>
        </p:txBody>
      </p:sp>
      <p:pic>
        <p:nvPicPr>
          <p:cNvPr id="86" name="Picture 85"/>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25259130" y="18028600"/>
            <a:ext cx="9136518" cy="5564155"/>
          </a:xfrm>
          <a:prstGeom prst="rect">
            <a:avLst/>
          </a:prstGeom>
          <a:ln>
            <a:solidFill>
              <a:srgbClr val="000000"/>
            </a:solidFill>
          </a:ln>
        </p:spPr>
      </p:pic>
      <p:sp>
        <p:nvSpPr>
          <p:cNvPr id="87" name="TextBox 86"/>
          <p:cNvSpPr txBox="1"/>
          <p:nvPr/>
        </p:nvSpPr>
        <p:spPr>
          <a:xfrm>
            <a:off x="25259130" y="17279110"/>
            <a:ext cx="9038287" cy="400110"/>
          </a:xfrm>
          <a:prstGeom prst="rect">
            <a:avLst/>
          </a:prstGeom>
          <a:noFill/>
        </p:spPr>
        <p:txBody>
          <a:bodyPr wrap="square" rtlCol="0">
            <a:spAutoFit/>
          </a:bodyPr>
          <a:lstStyle/>
          <a:p>
            <a:r>
              <a:rPr lang="en-US" sz="2000" b="1" dirty="0" smtClean="0"/>
              <a:t>Figure 6. </a:t>
            </a:r>
            <a:r>
              <a:rPr lang="en-US" sz="2000" dirty="0" smtClean="0"/>
              <a:t>Output of full-circuit test with solar panels.</a:t>
            </a:r>
            <a:endParaRPr lang="en-US" sz="2400" dirty="0"/>
          </a:p>
        </p:txBody>
      </p:sp>
      <p:sp>
        <p:nvSpPr>
          <p:cNvPr id="89" name="TextBox 88"/>
          <p:cNvSpPr txBox="1"/>
          <p:nvPr/>
        </p:nvSpPr>
        <p:spPr>
          <a:xfrm>
            <a:off x="14909202" y="10013855"/>
            <a:ext cx="8812278" cy="1015663"/>
          </a:xfrm>
          <a:prstGeom prst="rect">
            <a:avLst/>
          </a:prstGeom>
          <a:noFill/>
        </p:spPr>
        <p:txBody>
          <a:bodyPr wrap="square" rtlCol="0">
            <a:spAutoFit/>
          </a:bodyPr>
          <a:lstStyle/>
          <a:p>
            <a:r>
              <a:rPr lang="en-US" sz="2000" b="1" dirty="0" smtClean="0"/>
              <a:t>Figure 2.</a:t>
            </a:r>
            <a:r>
              <a:rPr lang="en-US" sz="2000" dirty="0" smtClean="0"/>
              <a:t> Buck converter schematic and simulations. (a) Time on = 15us, period 20us, input voltage </a:t>
            </a:r>
            <a:r>
              <a:rPr lang="en-US" sz="2000" dirty="0"/>
              <a:t>= 6 V, </a:t>
            </a:r>
            <a:r>
              <a:rPr lang="en-US" sz="2000" dirty="0" smtClean="0"/>
              <a:t>output </a:t>
            </a:r>
            <a:r>
              <a:rPr lang="en-US" sz="2000" dirty="0"/>
              <a:t>voltage = 4.5 </a:t>
            </a:r>
            <a:r>
              <a:rPr lang="en-US" sz="2000" dirty="0" smtClean="0"/>
              <a:t>V, (b) Time on </a:t>
            </a:r>
            <a:r>
              <a:rPr lang="en-US" sz="2000" dirty="0"/>
              <a:t>= 10 us, </a:t>
            </a:r>
            <a:r>
              <a:rPr lang="en-US" sz="2000" dirty="0" smtClean="0"/>
              <a:t>period </a:t>
            </a:r>
            <a:r>
              <a:rPr lang="en-US" sz="2000" dirty="0"/>
              <a:t>= 20 us do D = </a:t>
            </a:r>
            <a:r>
              <a:rPr lang="en-US" sz="2000" dirty="0" smtClean="0"/>
              <a:t>0.5, input voltage </a:t>
            </a:r>
            <a:r>
              <a:rPr lang="en-US" sz="2000" dirty="0"/>
              <a:t>= 6 V, </a:t>
            </a:r>
            <a:r>
              <a:rPr lang="en-US" sz="2000" dirty="0" smtClean="0"/>
              <a:t>output </a:t>
            </a:r>
            <a:r>
              <a:rPr lang="en-US" sz="2000" dirty="0"/>
              <a:t>voltage = 3 </a:t>
            </a:r>
            <a:r>
              <a:rPr lang="en-US" sz="2000" dirty="0" smtClean="0"/>
              <a:t>V</a:t>
            </a:r>
            <a:endParaRPr lang="en-US" sz="2000" dirty="0"/>
          </a:p>
        </p:txBody>
      </p:sp>
      <p:sp>
        <p:nvSpPr>
          <p:cNvPr id="66" name="Rectangle 65"/>
          <p:cNvSpPr/>
          <p:nvPr/>
        </p:nvSpPr>
        <p:spPr>
          <a:xfrm>
            <a:off x="14745374" y="4033454"/>
            <a:ext cx="19954381" cy="835505"/>
          </a:xfrm>
          <a:prstGeom prst="rect">
            <a:avLst/>
          </a:prstGeom>
          <a:solidFill>
            <a:srgbClr val="0205A9"/>
          </a:solidFill>
          <a:ln>
            <a:solidFill>
              <a:srgbClr val="0D18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PROJECT SETUP</a:t>
            </a:r>
            <a:endParaRPr lang="en-US" sz="6000" b="1" dirty="0"/>
          </a:p>
        </p:txBody>
      </p:sp>
      <p:grpSp>
        <p:nvGrpSpPr>
          <p:cNvPr id="67" name="Group 66"/>
          <p:cNvGrpSpPr/>
          <p:nvPr/>
        </p:nvGrpSpPr>
        <p:grpSpPr>
          <a:xfrm>
            <a:off x="18579807" y="5619578"/>
            <a:ext cx="11265478" cy="1887599"/>
            <a:chOff x="1507964" y="15680468"/>
            <a:chExt cx="11393850" cy="1887599"/>
          </a:xfrm>
        </p:grpSpPr>
        <p:cxnSp>
          <p:nvCxnSpPr>
            <p:cNvPr id="68" name="Straight Arrow Connector 67"/>
            <p:cNvCxnSpPr/>
            <p:nvPr/>
          </p:nvCxnSpPr>
          <p:spPr>
            <a:xfrm>
              <a:off x="3206723" y="16544744"/>
              <a:ext cx="752272" cy="0"/>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5698804" y="16510469"/>
              <a:ext cx="782606" cy="0"/>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8279752" y="16510469"/>
              <a:ext cx="741826" cy="0"/>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3958994" y="15951089"/>
              <a:ext cx="1695234" cy="883088"/>
            </a:xfrm>
            <a:prstGeom prst="rect">
              <a:avLst/>
            </a:prstGeom>
            <a:solidFill>
              <a:srgbClr val="CCFF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Charge Regulation Circuit</a:t>
              </a:r>
              <a:endParaRPr lang="en-US" sz="2000" dirty="0">
                <a:solidFill>
                  <a:schemeClr val="tx1"/>
                </a:solidFill>
              </a:endParaRPr>
            </a:p>
          </p:txBody>
        </p:sp>
        <p:sp>
          <p:nvSpPr>
            <p:cNvPr id="72" name="Rectangle 71"/>
            <p:cNvSpPr/>
            <p:nvPr/>
          </p:nvSpPr>
          <p:spPr>
            <a:xfrm>
              <a:off x="6481411" y="15951089"/>
              <a:ext cx="1781988" cy="910160"/>
            </a:xfrm>
            <a:prstGeom prst="rect">
              <a:avLst/>
            </a:prstGeom>
            <a:solidFill>
              <a:srgbClr val="CCFF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DC-DC Converter (Buck)</a:t>
              </a:r>
              <a:endParaRPr lang="en-US" sz="2000" dirty="0">
                <a:solidFill>
                  <a:srgbClr val="000000"/>
                </a:solidFill>
              </a:endParaRPr>
            </a:p>
          </p:txBody>
        </p:sp>
        <p:sp>
          <p:nvSpPr>
            <p:cNvPr id="73" name="Rectangle 72"/>
            <p:cNvSpPr/>
            <p:nvPr/>
          </p:nvSpPr>
          <p:spPr>
            <a:xfrm>
              <a:off x="1507964" y="15953249"/>
              <a:ext cx="1698759" cy="880928"/>
            </a:xfrm>
            <a:prstGeom prst="rect">
              <a:avLst/>
            </a:prstGeom>
            <a:solidFill>
              <a:srgbClr val="CCFF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Photovoltaic System </a:t>
              </a:r>
            </a:p>
            <a:p>
              <a:pPr algn="ctr"/>
              <a:r>
                <a:rPr lang="en-US" sz="2000" dirty="0" smtClean="0">
                  <a:solidFill>
                    <a:schemeClr val="tx1"/>
                  </a:solidFill>
                </a:rPr>
                <a:t>(Solar Panels)</a:t>
              </a:r>
              <a:endParaRPr lang="en-US" sz="2000" dirty="0">
                <a:solidFill>
                  <a:schemeClr val="tx1"/>
                </a:solidFill>
              </a:endParaRPr>
            </a:p>
          </p:txBody>
        </p:sp>
        <p:sp>
          <p:nvSpPr>
            <p:cNvPr id="96" name="Rectangle 95"/>
            <p:cNvSpPr/>
            <p:nvPr/>
          </p:nvSpPr>
          <p:spPr>
            <a:xfrm>
              <a:off x="8980515" y="15940861"/>
              <a:ext cx="1730013" cy="920388"/>
            </a:xfrm>
            <a:prstGeom prst="rect">
              <a:avLst/>
            </a:prstGeom>
            <a:solidFill>
              <a:srgbClr val="CCFF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Li-ion Battery</a:t>
              </a:r>
              <a:endParaRPr lang="en-US" sz="2000" dirty="0">
                <a:solidFill>
                  <a:srgbClr val="000000"/>
                </a:solidFill>
              </a:endParaRPr>
            </a:p>
          </p:txBody>
        </p:sp>
        <p:cxnSp>
          <p:nvCxnSpPr>
            <p:cNvPr id="99" name="Straight Arrow Connector 98"/>
            <p:cNvCxnSpPr/>
            <p:nvPr/>
          </p:nvCxnSpPr>
          <p:spPr>
            <a:xfrm>
              <a:off x="10710527" y="16510469"/>
              <a:ext cx="741826" cy="0"/>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11452353" y="15951089"/>
              <a:ext cx="1449461" cy="910160"/>
            </a:xfrm>
            <a:prstGeom prst="rect">
              <a:avLst/>
            </a:prstGeom>
            <a:solidFill>
              <a:srgbClr val="CCFF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USB</a:t>
              </a:r>
              <a:endParaRPr lang="en-US" sz="2000" dirty="0">
                <a:solidFill>
                  <a:srgbClr val="000000"/>
                </a:solidFill>
              </a:endParaRPr>
            </a:p>
          </p:txBody>
        </p:sp>
        <p:sp>
          <p:nvSpPr>
            <p:cNvPr id="101" name="Rectangle 100"/>
            <p:cNvSpPr/>
            <p:nvPr/>
          </p:nvSpPr>
          <p:spPr>
            <a:xfrm>
              <a:off x="3667259" y="15680468"/>
              <a:ext cx="4786434" cy="1486527"/>
            </a:xfrm>
            <a:prstGeom prst="rect">
              <a:avLst/>
            </a:prstGeom>
            <a:noFill/>
            <a:ln w="3810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2" name="TextBox 101"/>
            <p:cNvSpPr txBox="1"/>
            <p:nvPr/>
          </p:nvSpPr>
          <p:spPr>
            <a:xfrm>
              <a:off x="3750915" y="17167957"/>
              <a:ext cx="4678991" cy="400110"/>
            </a:xfrm>
            <a:prstGeom prst="rect">
              <a:avLst/>
            </a:prstGeom>
            <a:noFill/>
            <a:effectLst/>
          </p:spPr>
          <p:txBody>
            <a:bodyPr wrap="square" rtlCol="0">
              <a:spAutoFit/>
            </a:bodyPr>
            <a:lstStyle/>
            <a:p>
              <a:pPr algn="ctr"/>
              <a:r>
                <a:rPr lang="en-US" sz="2000" dirty="0" smtClean="0"/>
                <a:t>Arduino-based charge controller</a:t>
              </a:r>
              <a:endParaRPr lang="en-US" sz="2000" dirty="0"/>
            </a:p>
          </p:txBody>
        </p:sp>
      </p:grpSp>
      <p:sp>
        <p:nvSpPr>
          <p:cNvPr id="2" name="TextBox 1"/>
          <p:cNvSpPr txBox="1"/>
          <p:nvPr/>
        </p:nvSpPr>
        <p:spPr>
          <a:xfrm>
            <a:off x="15135538" y="5039451"/>
            <a:ext cx="15911357" cy="400110"/>
          </a:xfrm>
          <a:prstGeom prst="rect">
            <a:avLst/>
          </a:prstGeom>
          <a:noFill/>
        </p:spPr>
        <p:txBody>
          <a:bodyPr wrap="square" rtlCol="0">
            <a:spAutoFit/>
          </a:bodyPr>
          <a:lstStyle/>
          <a:p>
            <a:r>
              <a:rPr lang="en-US" sz="2000" b="1" dirty="0" smtClean="0"/>
              <a:t>Figure 1. </a:t>
            </a:r>
            <a:r>
              <a:rPr lang="en-US" sz="2000" dirty="0" smtClean="0"/>
              <a:t>Block diagram of solar-powered battery charger.</a:t>
            </a:r>
            <a:endParaRPr lang="en-US" sz="2000" b="1" dirty="0"/>
          </a:p>
        </p:txBody>
      </p:sp>
      <p:sp>
        <p:nvSpPr>
          <p:cNvPr id="104" name="Rectangle 103"/>
          <p:cNvSpPr/>
          <p:nvPr/>
        </p:nvSpPr>
        <p:spPr>
          <a:xfrm>
            <a:off x="15132727" y="7610718"/>
            <a:ext cx="19262921" cy="1200328"/>
          </a:xfrm>
          <a:prstGeom prst="rect">
            <a:avLst/>
          </a:prstGeom>
          <a:effectLst/>
        </p:spPr>
        <p:txBody>
          <a:bodyPr wrap="square">
            <a:spAutoFit/>
          </a:bodyPr>
          <a:lstStyle/>
          <a:p>
            <a:pPr algn="just"/>
            <a:r>
              <a:rPr lang="en-US" sz="2400" dirty="0"/>
              <a:t>The circuit design focuses on controlling the charge provided from </a:t>
            </a:r>
            <a:r>
              <a:rPr lang="en-US" sz="2400" dirty="0" smtClean="0"/>
              <a:t>the solar </a:t>
            </a:r>
            <a:r>
              <a:rPr lang="en-US" sz="2400" dirty="0"/>
              <a:t>panels to the battery. An Arduino has been programmed for </a:t>
            </a:r>
            <a:r>
              <a:rPr lang="en-US" sz="2400" dirty="0" smtClean="0"/>
              <a:t>PWM to </a:t>
            </a:r>
            <a:r>
              <a:rPr lang="en-US" sz="2400" dirty="0"/>
              <a:t>control the </a:t>
            </a:r>
            <a:r>
              <a:rPr lang="en-US" sz="2400" dirty="0" smtClean="0"/>
              <a:t>MPPT capability</a:t>
            </a:r>
            <a:r>
              <a:rPr lang="en-US" sz="2400" dirty="0"/>
              <a:t>, which allows us to obtain the greatest amount of power from the availability of light. </a:t>
            </a:r>
            <a:r>
              <a:rPr lang="en-US" sz="2400" dirty="0" smtClean="0"/>
              <a:t>A Buck </a:t>
            </a:r>
            <a:r>
              <a:rPr lang="en-US" sz="2400" dirty="0"/>
              <a:t>converter has been implemented for voltage regulation. Once energy is stored in the battery, we have the capability to charge devices such as cellphones, iPods, etc. on the go. </a:t>
            </a:r>
          </a:p>
        </p:txBody>
      </p:sp>
      <p:sp>
        <p:nvSpPr>
          <p:cNvPr id="105" name="Rectangle 104"/>
          <p:cNvSpPr/>
          <p:nvPr/>
        </p:nvSpPr>
        <p:spPr>
          <a:xfrm>
            <a:off x="907052" y="20040301"/>
            <a:ext cx="13062249" cy="835505"/>
          </a:xfrm>
          <a:prstGeom prst="rect">
            <a:avLst/>
          </a:prstGeom>
          <a:solidFill>
            <a:srgbClr val="0205A9"/>
          </a:solidFill>
          <a:ln>
            <a:solidFill>
              <a:srgbClr val="0D18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MATERIALS AND COST</a:t>
            </a:r>
            <a:endParaRPr lang="en-US" sz="6000" b="1" dirty="0"/>
          </a:p>
        </p:txBody>
      </p:sp>
      <p:sp>
        <p:nvSpPr>
          <p:cNvPr id="106" name="TextBox 105"/>
          <p:cNvSpPr txBox="1"/>
          <p:nvPr/>
        </p:nvSpPr>
        <p:spPr>
          <a:xfrm>
            <a:off x="1117583" y="25708220"/>
            <a:ext cx="12141217" cy="523220"/>
          </a:xfrm>
          <a:prstGeom prst="rect">
            <a:avLst/>
          </a:prstGeom>
          <a:noFill/>
        </p:spPr>
        <p:txBody>
          <a:bodyPr wrap="square" rtlCol="0">
            <a:spAutoFit/>
          </a:bodyPr>
          <a:lstStyle/>
          <a:p>
            <a:pPr algn="r"/>
            <a:r>
              <a:rPr lang="en-US" sz="2800" b="1" dirty="0" smtClean="0">
                <a:solidFill>
                  <a:srgbClr val="0D1889"/>
                </a:solidFill>
              </a:rPr>
              <a:t>Total cost:            </a:t>
            </a:r>
            <a:r>
              <a:rPr lang="en-US" sz="2800" b="1" dirty="0" smtClean="0"/>
              <a:t>$86.73    </a:t>
            </a:r>
            <a:endParaRPr lang="en-US" sz="2800" dirty="0" smtClean="0"/>
          </a:p>
        </p:txBody>
      </p:sp>
      <p:sp>
        <p:nvSpPr>
          <p:cNvPr id="3" name="TextBox 2"/>
          <p:cNvSpPr txBox="1"/>
          <p:nvPr/>
        </p:nvSpPr>
        <p:spPr>
          <a:xfrm>
            <a:off x="1142983" y="15689669"/>
            <a:ext cx="12615155" cy="4154983"/>
          </a:xfrm>
          <a:prstGeom prst="rect">
            <a:avLst/>
          </a:prstGeom>
          <a:noFill/>
        </p:spPr>
        <p:txBody>
          <a:bodyPr wrap="square" rtlCol="0">
            <a:spAutoFit/>
          </a:bodyPr>
          <a:lstStyle/>
          <a:p>
            <a:pPr algn="just"/>
            <a:r>
              <a:rPr lang="en-US" sz="2400" b="1" dirty="0" smtClean="0"/>
              <a:t>Pulse-width modulation (PWM)</a:t>
            </a:r>
            <a:r>
              <a:rPr lang="en-US" sz="2400" dirty="0" smtClean="0"/>
              <a:t>: </a:t>
            </a:r>
            <a:r>
              <a:rPr lang="en-US" sz="2400" dirty="0"/>
              <a:t>PWM, is a technique for getting analog results with digital means. Digital control is used to create </a:t>
            </a:r>
            <a:r>
              <a:rPr lang="en-US" sz="2400" dirty="0" smtClean="0"/>
              <a:t>a </a:t>
            </a:r>
            <a:r>
              <a:rPr lang="en-US" sz="2400" dirty="0"/>
              <a:t>signal switched between on and </a:t>
            </a:r>
            <a:r>
              <a:rPr lang="en-US" sz="2400" dirty="0" smtClean="0"/>
              <a:t>off which </a:t>
            </a:r>
            <a:r>
              <a:rPr lang="en-US" sz="2400" dirty="0"/>
              <a:t>simulate voltages </a:t>
            </a:r>
            <a:r>
              <a:rPr lang="en-US" sz="2400" dirty="0" smtClean="0"/>
              <a:t>by </a:t>
            </a:r>
            <a:r>
              <a:rPr lang="en-US" sz="2400" dirty="0"/>
              <a:t>changing the portion of the time the signal spends on versus the time that the signal spends off. </a:t>
            </a:r>
            <a:r>
              <a:rPr lang="en-US" sz="2400" dirty="0" smtClean="0"/>
              <a:t>To </a:t>
            </a:r>
            <a:r>
              <a:rPr lang="en-US" sz="2400" dirty="0"/>
              <a:t>get varying analog values, </a:t>
            </a:r>
            <a:r>
              <a:rPr lang="en-US" sz="2400" dirty="0" smtClean="0"/>
              <a:t>you modulate</a:t>
            </a:r>
            <a:r>
              <a:rPr lang="en-US" sz="2400" dirty="0"/>
              <a:t>, that </a:t>
            </a:r>
            <a:r>
              <a:rPr lang="en-US" sz="2400" dirty="0" smtClean="0"/>
              <a:t>“on-time,” or pulse </a:t>
            </a:r>
            <a:r>
              <a:rPr lang="en-US" sz="2400" dirty="0"/>
              <a:t>width.</a:t>
            </a:r>
            <a:endParaRPr lang="en-US" sz="2400" dirty="0" smtClean="0"/>
          </a:p>
          <a:p>
            <a:endParaRPr lang="en-US" sz="2400" dirty="0"/>
          </a:p>
          <a:p>
            <a:pPr algn="just"/>
            <a:r>
              <a:rPr lang="en-US" sz="2400" b="1" dirty="0" smtClean="0"/>
              <a:t>Maximum power point tracking (MPPT)</a:t>
            </a:r>
            <a:r>
              <a:rPr lang="en-US" sz="2400" dirty="0" smtClean="0"/>
              <a:t>: MPPT will </a:t>
            </a:r>
            <a:r>
              <a:rPr lang="en-US" sz="2400" dirty="0"/>
              <a:t>adjust its input voltage to harvest the maximum power from the solar array and then transform this power to supply the varying voltage requirement of the battery plus load </a:t>
            </a:r>
            <a:endParaRPr lang="en-US" sz="2400" dirty="0" smtClean="0"/>
          </a:p>
          <a:p>
            <a:endParaRPr lang="en-US" sz="2400" dirty="0"/>
          </a:p>
          <a:p>
            <a:r>
              <a:rPr lang="en-US" sz="2400" b="1" dirty="0" smtClean="0"/>
              <a:t>Buck converter: </a:t>
            </a:r>
            <a:r>
              <a:rPr lang="en-US" sz="2400" dirty="0" smtClean="0"/>
              <a:t>The Buck converter is a step-down method used in circuits </a:t>
            </a:r>
            <a:r>
              <a:rPr lang="en-US" sz="2400" dirty="0"/>
              <a:t>where the DC output voltage needs to be lower than the DC input </a:t>
            </a:r>
            <a:r>
              <a:rPr lang="en-US" sz="2400" dirty="0" smtClean="0"/>
              <a:t>voltage.</a:t>
            </a:r>
            <a:endParaRPr lang="en-US" sz="2400" dirty="0"/>
          </a:p>
        </p:txBody>
      </p:sp>
      <p:sp>
        <p:nvSpPr>
          <p:cNvPr id="103" name="TextBox 102"/>
          <p:cNvSpPr txBox="1"/>
          <p:nvPr/>
        </p:nvSpPr>
        <p:spPr>
          <a:xfrm>
            <a:off x="1053005" y="26339681"/>
            <a:ext cx="12486752" cy="369332"/>
          </a:xfrm>
          <a:prstGeom prst="rect">
            <a:avLst/>
          </a:prstGeom>
          <a:noFill/>
        </p:spPr>
        <p:txBody>
          <a:bodyPr wrap="square" rtlCol="0">
            <a:spAutoFit/>
          </a:bodyPr>
          <a:lstStyle/>
          <a:p>
            <a:r>
              <a:rPr lang="en-US" sz="1800" dirty="0" smtClean="0"/>
              <a:t>*Note: resistors, capacitors, inductors, wires, and other basic circuit components, which are all cheap, were not included in the cost.</a:t>
            </a:r>
          </a:p>
        </p:txBody>
      </p:sp>
      <p:sp>
        <p:nvSpPr>
          <p:cNvPr id="108" name="TextBox 107"/>
          <p:cNvSpPr txBox="1"/>
          <p:nvPr/>
        </p:nvSpPr>
        <p:spPr>
          <a:xfrm>
            <a:off x="15135538" y="22142497"/>
            <a:ext cx="4416351" cy="400110"/>
          </a:xfrm>
          <a:prstGeom prst="rect">
            <a:avLst/>
          </a:prstGeom>
          <a:noFill/>
        </p:spPr>
        <p:txBody>
          <a:bodyPr wrap="square" rtlCol="0">
            <a:spAutoFit/>
          </a:bodyPr>
          <a:lstStyle/>
          <a:p>
            <a:r>
              <a:rPr lang="en-US" sz="2000" b="1" dirty="0" smtClean="0"/>
              <a:t>Figure 5. </a:t>
            </a:r>
            <a:r>
              <a:rPr lang="en-US" sz="2000" dirty="0" smtClean="0"/>
              <a:t>Real circuit MPPT graph.</a:t>
            </a:r>
            <a:endParaRPr lang="en-US" sz="2000" dirty="0"/>
          </a:p>
        </p:txBody>
      </p:sp>
      <p:sp>
        <p:nvSpPr>
          <p:cNvPr id="13" name="TextBox 12"/>
          <p:cNvSpPr txBox="1"/>
          <p:nvPr/>
        </p:nvSpPr>
        <p:spPr>
          <a:xfrm>
            <a:off x="25296598" y="23808030"/>
            <a:ext cx="8971887" cy="2677656"/>
          </a:xfrm>
          <a:prstGeom prst="rect">
            <a:avLst/>
          </a:prstGeom>
          <a:noFill/>
        </p:spPr>
        <p:txBody>
          <a:bodyPr wrap="square" rtlCol="0">
            <a:spAutoFit/>
          </a:bodyPr>
          <a:lstStyle/>
          <a:p>
            <a:r>
              <a:rPr lang="en-US" sz="2400" dirty="0" smtClean="0"/>
              <a:t>After designing our circuit, we ran a simulation of the Buck-converter in </a:t>
            </a:r>
            <a:r>
              <a:rPr lang="en-US" sz="2400" dirty="0" err="1" smtClean="0"/>
              <a:t>MultiSim</a:t>
            </a:r>
            <a:r>
              <a:rPr lang="en-US" sz="2400" dirty="0" smtClean="0"/>
              <a:t> to ensure that the open loop circuit worked in simulation. Afterwards, we built the circuit and closed the loop with both the MPPT (Fig 6) and charge controller (Fig 4) circuits, testing both to make sure that we obtained proper outputs for both circuits. Both circuit outputs were correct: out MPPT output was the target 4 V and the charge controller output was the expected 4 V with proper PWM.</a:t>
            </a:r>
            <a:endParaRPr lang="en-US" sz="2400" dirty="0"/>
          </a:p>
        </p:txBody>
      </p:sp>
      <p:grpSp>
        <p:nvGrpSpPr>
          <p:cNvPr id="17" name="Group 16"/>
          <p:cNvGrpSpPr/>
          <p:nvPr/>
        </p:nvGrpSpPr>
        <p:grpSpPr>
          <a:xfrm>
            <a:off x="15132727" y="22756795"/>
            <a:ext cx="4470520" cy="3629827"/>
            <a:chOff x="19715189" y="22129261"/>
            <a:chExt cx="4470520" cy="4279644"/>
          </a:xfrm>
        </p:grpSpPr>
        <p:sp>
          <p:nvSpPr>
            <p:cNvPr id="82" name="Rectangle 81"/>
            <p:cNvSpPr/>
            <p:nvPr/>
          </p:nvSpPr>
          <p:spPr>
            <a:xfrm>
              <a:off x="19715189" y="22129261"/>
              <a:ext cx="4470520" cy="4279644"/>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12"/>
            <a:stretch>
              <a:fillRect/>
            </a:stretch>
          </p:blipFill>
          <p:spPr>
            <a:xfrm>
              <a:off x="19858546" y="22296375"/>
              <a:ext cx="4203775" cy="3929567"/>
            </a:xfrm>
            <a:prstGeom prst="rect">
              <a:avLst/>
            </a:prstGeom>
            <a:ln>
              <a:solidFill>
                <a:srgbClr val="000000"/>
              </a:solidFill>
            </a:ln>
          </p:spPr>
        </p:pic>
      </p:grpSp>
      <p:sp>
        <p:nvSpPr>
          <p:cNvPr id="109" name="TextBox 108"/>
          <p:cNvSpPr txBox="1"/>
          <p:nvPr/>
        </p:nvSpPr>
        <p:spPr>
          <a:xfrm>
            <a:off x="20631331" y="14720998"/>
            <a:ext cx="847421" cy="462387"/>
          </a:xfrm>
          <a:prstGeom prst="rect">
            <a:avLst/>
          </a:prstGeom>
          <a:noFill/>
        </p:spPr>
        <p:txBody>
          <a:bodyPr wrap="square" rtlCol="0">
            <a:spAutoFit/>
          </a:bodyPr>
          <a:lstStyle/>
          <a:p>
            <a:r>
              <a:rPr lang="en-US" sz="2000" dirty="0" smtClean="0">
                <a:solidFill>
                  <a:srgbClr val="FFFFFF"/>
                </a:solidFill>
              </a:rPr>
              <a:t>(b)</a:t>
            </a:r>
            <a:endParaRPr lang="en-US" sz="2000" dirty="0">
              <a:solidFill>
                <a:srgbClr val="FFFFFF"/>
              </a:solidFill>
            </a:endParaRPr>
          </a:p>
        </p:txBody>
      </p:sp>
      <p:sp>
        <p:nvSpPr>
          <p:cNvPr id="110" name="TextBox 109"/>
          <p:cNvSpPr txBox="1"/>
          <p:nvPr/>
        </p:nvSpPr>
        <p:spPr>
          <a:xfrm>
            <a:off x="24456248" y="10013855"/>
            <a:ext cx="6716960" cy="400110"/>
          </a:xfrm>
          <a:prstGeom prst="rect">
            <a:avLst/>
          </a:prstGeom>
          <a:noFill/>
        </p:spPr>
        <p:txBody>
          <a:bodyPr wrap="square" rtlCol="0">
            <a:spAutoFit/>
          </a:bodyPr>
          <a:lstStyle/>
          <a:p>
            <a:r>
              <a:rPr lang="en-US" sz="2000" b="1" dirty="0" smtClean="0"/>
              <a:t>Figure </a:t>
            </a:r>
            <a:r>
              <a:rPr lang="en-US" sz="2000" b="1" dirty="0"/>
              <a:t>3</a:t>
            </a:r>
            <a:r>
              <a:rPr lang="en-US" sz="2000" b="1" dirty="0" smtClean="0"/>
              <a:t>. </a:t>
            </a:r>
            <a:r>
              <a:rPr lang="en-US" sz="2000" dirty="0" smtClean="0"/>
              <a:t>Complete circuit schematic.</a:t>
            </a:r>
            <a:endParaRPr lang="en-US" sz="2400" dirty="0"/>
          </a:p>
        </p:txBody>
      </p:sp>
      <p:grpSp>
        <p:nvGrpSpPr>
          <p:cNvPr id="32" name="Group 31"/>
          <p:cNvGrpSpPr/>
          <p:nvPr/>
        </p:nvGrpSpPr>
        <p:grpSpPr>
          <a:xfrm>
            <a:off x="19711608" y="22627639"/>
            <a:ext cx="4812411" cy="3693319"/>
            <a:chOff x="19819238" y="22106979"/>
            <a:chExt cx="4812411" cy="3693319"/>
          </a:xfrm>
        </p:grpSpPr>
        <p:sp>
          <p:nvSpPr>
            <p:cNvPr id="29" name="TextBox 28"/>
            <p:cNvSpPr txBox="1"/>
            <p:nvPr/>
          </p:nvSpPr>
          <p:spPr>
            <a:xfrm>
              <a:off x="19819238" y="22106979"/>
              <a:ext cx="4812411" cy="3693319"/>
            </a:xfrm>
            <a:prstGeom prst="rect">
              <a:avLst/>
            </a:prstGeom>
            <a:noFill/>
          </p:spPr>
          <p:txBody>
            <a:bodyPr wrap="square" rtlCol="0">
              <a:spAutoFit/>
            </a:bodyPr>
            <a:lstStyle/>
            <a:p>
              <a:pPr algn="ctr"/>
              <a:r>
                <a:rPr lang="en-US" sz="2400" dirty="0" smtClean="0"/>
                <a:t>Line of best fit for I-V curve:</a:t>
              </a:r>
            </a:p>
            <a:p>
              <a:pPr algn="ctr"/>
              <a:endParaRPr lang="en-US" sz="2400" dirty="0"/>
            </a:p>
            <a:p>
              <a:endParaRPr lang="en-US" sz="1800" dirty="0"/>
            </a:p>
            <a:p>
              <a:pPr algn="just"/>
              <a:r>
                <a:rPr lang="en-US" sz="2400" dirty="0" smtClean="0"/>
                <a:t>We tested our </a:t>
              </a:r>
              <a:r>
                <a:rPr lang="en-US" sz="2400" smtClean="0"/>
                <a:t>full circuit at </a:t>
              </a:r>
              <a:r>
                <a:rPr lang="en-US" sz="2400" dirty="0" smtClean="0"/>
                <a:t>different irradiation values, obtaining voltage and current values. We plotted the voltage against current and power (V*I) to obtain the expected MPPT curves. 4.17 V gave us our maximum power.</a:t>
              </a:r>
              <a:endParaRPr lang="en-US" sz="2400" dirty="0"/>
            </a:p>
          </p:txBody>
        </p:sp>
        <p:graphicFrame>
          <p:nvGraphicFramePr>
            <p:cNvPr id="31" name="Object 30"/>
            <p:cNvGraphicFramePr>
              <a:graphicFrameLocks noChangeAspect="1"/>
            </p:cNvGraphicFramePr>
            <p:nvPr>
              <p:extLst>
                <p:ext uri="{D42A27DB-BD31-4B8C-83A1-F6EECF244321}">
                  <p14:modId xmlns:p14="http://schemas.microsoft.com/office/powerpoint/2010/main" val="1164149964"/>
                </p:ext>
              </p:extLst>
            </p:nvPr>
          </p:nvGraphicFramePr>
          <p:xfrm>
            <a:off x="20621659" y="22501854"/>
            <a:ext cx="3261312" cy="570668"/>
          </p:xfrm>
          <a:graphic>
            <a:graphicData uri="http://schemas.openxmlformats.org/presentationml/2006/ole">
              <mc:AlternateContent xmlns:mc="http://schemas.openxmlformats.org/markup-compatibility/2006">
                <mc:Choice xmlns:v="urn:schemas-microsoft-com:vml" Requires="v">
                  <p:oleObj spid="_x0000_s1104" name="Equation" r:id="rId13" imgW="1460500" imgH="228600" progId="Equation.3">
                    <p:embed/>
                  </p:oleObj>
                </mc:Choice>
                <mc:Fallback>
                  <p:oleObj name="Equation" r:id="rId13" imgW="1460500" imgH="228600" progId="Equation.3">
                    <p:embed/>
                    <p:pic>
                      <p:nvPicPr>
                        <p:cNvPr id="0" name=""/>
                        <p:cNvPicPr/>
                        <p:nvPr/>
                      </p:nvPicPr>
                      <p:blipFill>
                        <a:blip r:embed="rId14"/>
                        <a:stretch>
                          <a:fillRect/>
                        </a:stretch>
                      </p:blipFill>
                      <p:spPr>
                        <a:xfrm>
                          <a:off x="20621659" y="22501854"/>
                          <a:ext cx="3261312" cy="570668"/>
                        </a:xfrm>
                        <a:prstGeom prst="rect">
                          <a:avLst/>
                        </a:prstGeom>
                      </p:spPr>
                    </p:pic>
                  </p:oleObj>
                </mc:Fallback>
              </mc:AlternateContent>
            </a:graphicData>
          </a:graphic>
        </p:graphicFrame>
      </p:grpSp>
      <p:sp>
        <p:nvSpPr>
          <p:cNvPr id="33" name="TextBox 32"/>
          <p:cNvSpPr txBox="1"/>
          <p:nvPr/>
        </p:nvSpPr>
        <p:spPr>
          <a:xfrm>
            <a:off x="35689854" y="5058956"/>
            <a:ext cx="12657195" cy="4154983"/>
          </a:xfrm>
          <a:prstGeom prst="rect">
            <a:avLst/>
          </a:prstGeom>
          <a:noFill/>
        </p:spPr>
        <p:txBody>
          <a:bodyPr wrap="square" rtlCol="0">
            <a:spAutoFit/>
          </a:bodyPr>
          <a:lstStyle/>
          <a:p>
            <a:pPr algn="just"/>
            <a:r>
              <a:rPr lang="en-US" sz="2400" dirty="0" smtClean="0"/>
              <a:t>In this project we designed and implemented an MPPT charge controller circuit from scratch. The main goal was to deliver power from an array of solar panels to a Li-ion battery in order to charge it. To obtain charging efficiency, we set up a maximum power-point tracking circuit that would ensure that the greatest amount of power is delivered to the battery. The Buck-converter was used to regulate the voltage delivered to the battery. Since the solar panels generate a much higher voltage than what the battery requires to reach full charge, the Buck-converter performs voltage step-down. </a:t>
            </a:r>
          </a:p>
          <a:p>
            <a:pPr algn="just"/>
            <a:endParaRPr lang="en-US" sz="2400" dirty="0" smtClean="0"/>
          </a:p>
          <a:p>
            <a:pPr algn="just"/>
            <a:r>
              <a:rPr lang="en-US" sz="2400" dirty="0" smtClean="0"/>
              <a:t>We optimize our Buck-converter by choosing inductance and capacitance values so that the power is maximized at near 4 V, which is the perfect voltage for charging the 3.7 V Li-ion battery. Combined with our charge controller, which decreases the amount of voltage flowing into the battery as the battery voltage approaches 3.7 V, our battery will never be</a:t>
            </a:r>
            <a:endParaRPr lang="en-US" sz="2400" dirty="0"/>
          </a:p>
        </p:txBody>
      </p:sp>
      <p:sp>
        <p:nvSpPr>
          <p:cNvPr id="111" name="Rectangle 110"/>
          <p:cNvSpPr/>
          <p:nvPr/>
        </p:nvSpPr>
        <p:spPr>
          <a:xfrm>
            <a:off x="35417119" y="13302128"/>
            <a:ext cx="13204524" cy="846775"/>
          </a:xfrm>
          <a:prstGeom prst="rect">
            <a:avLst/>
          </a:prstGeom>
          <a:solidFill>
            <a:srgbClr val="0205A9"/>
          </a:solidFill>
          <a:ln>
            <a:solidFill>
              <a:srgbClr val="0D188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CONCLUSION</a:t>
            </a:r>
            <a:endParaRPr lang="en-US" sz="6000" b="1" dirty="0"/>
          </a:p>
        </p:txBody>
      </p:sp>
      <p:sp>
        <p:nvSpPr>
          <p:cNvPr id="112" name="TextBox 111"/>
          <p:cNvSpPr txBox="1"/>
          <p:nvPr/>
        </p:nvSpPr>
        <p:spPr>
          <a:xfrm>
            <a:off x="35567802" y="14295698"/>
            <a:ext cx="12929930" cy="1200328"/>
          </a:xfrm>
          <a:prstGeom prst="rect">
            <a:avLst/>
          </a:prstGeom>
          <a:noFill/>
        </p:spPr>
        <p:txBody>
          <a:bodyPr wrap="square" rtlCol="0">
            <a:spAutoFit/>
          </a:bodyPr>
          <a:lstStyle/>
          <a:p>
            <a:pPr algn="just"/>
            <a:r>
              <a:rPr lang="en-US" sz="2400" dirty="0" smtClean="0"/>
              <a:t>Our project successfully demonstrates how harnessing solar energy can be used to charge devices with a USB connect capability at a low cost. This project provides a potential solution to the very real problem of needing to charge personal devices, such  as mobile phones, iPods, </a:t>
            </a:r>
            <a:r>
              <a:rPr lang="en-US" sz="2400" dirty="0" err="1" smtClean="0"/>
              <a:t>iPads</a:t>
            </a:r>
            <a:r>
              <a:rPr lang="en-US" sz="2400" dirty="0" smtClean="0"/>
              <a:t>, etc. – on the go.</a:t>
            </a:r>
          </a:p>
        </p:txBody>
      </p:sp>
      <p:sp>
        <p:nvSpPr>
          <p:cNvPr id="75" name="TextBox 74"/>
          <p:cNvSpPr txBox="1"/>
          <p:nvPr/>
        </p:nvSpPr>
        <p:spPr>
          <a:xfrm>
            <a:off x="24754722" y="14838586"/>
            <a:ext cx="9384607" cy="1200328"/>
          </a:xfrm>
          <a:prstGeom prst="rect">
            <a:avLst/>
          </a:prstGeom>
          <a:noFill/>
        </p:spPr>
        <p:txBody>
          <a:bodyPr wrap="square" rtlCol="0">
            <a:spAutoFit/>
          </a:bodyPr>
          <a:lstStyle/>
          <a:p>
            <a:r>
              <a:rPr lang="en-US" sz="2400" dirty="0" smtClean="0"/>
              <a:t>The full circuit schematic includes both the MPPT and Charge Controller Circuits. All Output Ports not connected to a device are connected to the </a:t>
            </a:r>
            <a:r>
              <a:rPr lang="en-US" sz="2400" dirty="0" err="1" smtClean="0"/>
              <a:t>Arduino</a:t>
            </a:r>
            <a:r>
              <a:rPr lang="en-US" sz="2400" dirty="0" smtClean="0"/>
              <a:t> Uno for measurement purposes, and Input ports for PWM.</a:t>
            </a:r>
            <a:endParaRPr lang="en-US" sz="2400" dirty="0"/>
          </a:p>
        </p:txBody>
      </p:sp>
      <p:pic>
        <p:nvPicPr>
          <p:cNvPr id="11" name="Picture 10" descr="Photo Apr 15, 2 39 33 PM.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470249" y="8937304"/>
            <a:ext cx="4876800" cy="3657600"/>
          </a:xfrm>
          <a:prstGeom prst="rect">
            <a:avLst/>
          </a:prstGeom>
        </p:spPr>
      </p:pic>
      <p:sp>
        <p:nvSpPr>
          <p:cNvPr id="77" name="TextBox 76"/>
          <p:cNvSpPr txBox="1"/>
          <p:nvPr/>
        </p:nvSpPr>
        <p:spPr>
          <a:xfrm>
            <a:off x="43470252" y="12563276"/>
            <a:ext cx="4876800" cy="707886"/>
          </a:xfrm>
          <a:prstGeom prst="rect">
            <a:avLst/>
          </a:prstGeom>
          <a:noFill/>
        </p:spPr>
        <p:txBody>
          <a:bodyPr wrap="square" rtlCol="0">
            <a:spAutoFit/>
          </a:bodyPr>
          <a:lstStyle/>
          <a:p>
            <a:pPr algn="ctr"/>
            <a:r>
              <a:rPr lang="en-US" sz="2000" b="1" dirty="0" smtClean="0"/>
              <a:t>Figure 7. </a:t>
            </a:r>
            <a:r>
              <a:rPr lang="en-US" sz="2000" dirty="0" smtClean="0"/>
              <a:t>Completed circuit shown with connected charging iPhone</a:t>
            </a:r>
            <a:endParaRPr lang="en-US" sz="2400" dirty="0"/>
          </a:p>
        </p:txBody>
      </p:sp>
      <p:sp>
        <p:nvSpPr>
          <p:cNvPr id="35" name="TextBox 34"/>
          <p:cNvSpPr txBox="1"/>
          <p:nvPr/>
        </p:nvSpPr>
        <p:spPr>
          <a:xfrm>
            <a:off x="35689855" y="9040852"/>
            <a:ext cx="7512518" cy="4154983"/>
          </a:xfrm>
          <a:prstGeom prst="rect">
            <a:avLst/>
          </a:prstGeom>
          <a:noFill/>
        </p:spPr>
        <p:txBody>
          <a:bodyPr wrap="square" rtlCol="0">
            <a:spAutoFit/>
          </a:bodyPr>
          <a:lstStyle/>
          <a:p>
            <a:pPr algn="just"/>
            <a:r>
              <a:rPr lang="en-US" sz="2400" dirty="0"/>
              <a:t>overcharged. The USB Port and adapter prevents the battery from </a:t>
            </a:r>
            <a:r>
              <a:rPr lang="en-US" sz="2400" dirty="0" err="1"/>
              <a:t>overdischarging</a:t>
            </a:r>
            <a:r>
              <a:rPr lang="en-US" sz="2400" dirty="0"/>
              <a:t>, as it shuts down when the battery voltage </a:t>
            </a:r>
            <a:r>
              <a:rPr lang="en-US" sz="2400" dirty="0" smtClean="0"/>
              <a:t>gets too </a:t>
            </a:r>
            <a:r>
              <a:rPr lang="en-US" sz="2400" dirty="0"/>
              <a:t>low to power it</a:t>
            </a:r>
            <a:r>
              <a:rPr lang="en-US" sz="2400" dirty="0" smtClean="0"/>
              <a:t>.</a:t>
            </a:r>
          </a:p>
          <a:p>
            <a:pPr algn="just"/>
            <a:endParaRPr lang="en-US" sz="2400" dirty="0"/>
          </a:p>
          <a:p>
            <a:pPr algn="just"/>
            <a:r>
              <a:rPr lang="en-US" sz="2400" dirty="0" smtClean="0"/>
              <a:t>The </a:t>
            </a:r>
            <a:r>
              <a:rPr lang="en-US" sz="2400" dirty="0" err="1" smtClean="0"/>
              <a:t>Arduino</a:t>
            </a:r>
            <a:r>
              <a:rPr lang="en-US" sz="2400" dirty="0"/>
              <a:t> </a:t>
            </a:r>
            <a:r>
              <a:rPr lang="en-US" sz="2400" dirty="0" smtClean="0"/>
              <a:t>Uno microcontroller is the heart of this circuit, providing the PWM and the sensing capabilities that allow for MPPT and charge control. It is powered by the solar panels, thus taking away the need for more power sources.</a:t>
            </a:r>
          </a:p>
          <a:p>
            <a:pPr algn="just"/>
            <a:endParaRPr lang="en-US" sz="2400" dirty="0"/>
          </a:p>
          <a:p>
            <a:pPr algn="just"/>
            <a:r>
              <a:rPr lang="en-US" sz="2400" dirty="0" smtClean="0"/>
              <a:t>As displayed in Figure 7, the full circuit works properly in sunlight, charging an iPhone connected to the USB port.</a:t>
            </a:r>
            <a:endParaRPr lang="en-US" sz="2400" dirty="0"/>
          </a:p>
        </p:txBody>
      </p:sp>
      <p:pic>
        <p:nvPicPr>
          <p:cNvPr id="37" name="Picture 36" descr="X-fH0YevpNJTo7BL1r7_shFgCOP_S0mLI8fqdnfY29k.png"/>
          <p:cNvPicPr>
            <a:picLocks/>
          </p:cNvPicPr>
          <p:nvPr/>
        </p:nvPicPr>
        <p:blipFill>
          <a:blip r:embed="rId16">
            <a:extLst>
              <a:ext uri="{28A0092B-C50C-407E-A947-70E740481C1C}">
                <a14:useLocalDpi xmlns:a14="http://schemas.microsoft.com/office/drawing/2010/main" val="0"/>
              </a:ext>
            </a:extLst>
          </a:blip>
          <a:stretch>
            <a:fillRect/>
          </a:stretch>
        </p:blipFill>
        <p:spPr>
          <a:xfrm>
            <a:off x="24451067" y="10614021"/>
            <a:ext cx="9838944" cy="3218688"/>
          </a:xfrm>
          <a:prstGeom prst="rect">
            <a:avLst/>
          </a:prstGeom>
          <a:ln>
            <a:solidFill>
              <a:schemeClr val="tx1"/>
            </a:solidFill>
          </a:ln>
        </p:spPr>
      </p:pic>
      <p:sp>
        <p:nvSpPr>
          <p:cNvPr id="38" name="TextBox 37"/>
          <p:cNvSpPr txBox="1"/>
          <p:nvPr/>
        </p:nvSpPr>
        <p:spPr>
          <a:xfrm>
            <a:off x="26369160" y="14381800"/>
            <a:ext cx="3745497" cy="461665"/>
          </a:xfrm>
          <a:prstGeom prst="rect">
            <a:avLst/>
          </a:prstGeom>
          <a:noFill/>
        </p:spPr>
        <p:txBody>
          <a:bodyPr wrap="square" rtlCol="0">
            <a:spAutoFit/>
          </a:bodyPr>
          <a:lstStyle/>
          <a:p>
            <a:r>
              <a:rPr lang="en-US" sz="2400" b="1" dirty="0" smtClean="0">
                <a:solidFill>
                  <a:srgbClr val="FF0000"/>
                </a:solidFill>
              </a:rPr>
              <a:t>MPPT with Buck-Converter</a:t>
            </a:r>
            <a:endParaRPr lang="en-US" sz="2400" b="1" dirty="0">
              <a:solidFill>
                <a:srgbClr val="FF0000"/>
              </a:solidFill>
            </a:endParaRPr>
          </a:p>
        </p:txBody>
      </p:sp>
      <p:sp>
        <p:nvSpPr>
          <p:cNvPr id="84" name="TextBox 83"/>
          <p:cNvSpPr txBox="1"/>
          <p:nvPr/>
        </p:nvSpPr>
        <p:spPr>
          <a:xfrm>
            <a:off x="31159521" y="14381800"/>
            <a:ext cx="2442322" cy="461665"/>
          </a:xfrm>
          <a:prstGeom prst="rect">
            <a:avLst/>
          </a:prstGeom>
          <a:noFill/>
        </p:spPr>
        <p:txBody>
          <a:bodyPr wrap="square" rtlCol="0">
            <a:spAutoFit/>
          </a:bodyPr>
          <a:lstStyle/>
          <a:p>
            <a:r>
              <a:rPr lang="en-US" sz="2400" b="1" dirty="0" smtClean="0">
                <a:solidFill>
                  <a:srgbClr val="0000FF"/>
                </a:solidFill>
              </a:rPr>
              <a:t>Charge Controller</a:t>
            </a:r>
            <a:endParaRPr lang="en-US" sz="2400" b="1" dirty="0">
              <a:solidFill>
                <a:srgbClr val="0000FF"/>
              </a:solidFill>
            </a:endParaRPr>
          </a:p>
        </p:txBody>
      </p:sp>
      <p:sp>
        <p:nvSpPr>
          <p:cNvPr id="39" name="Left Brace 38"/>
          <p:cNvSpPr/>
          <p:nvPr/>
        </p:nvSpPr>
        <p:spPr>
          <a:xfrm rot="16200000">
            <a:off x="27685552" y="11063507"/>
            <a:ext cx="602724" cy="6119966"/>
          </a:xfrm>
          <a:prstGeom prst="leftBrace">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Left Brace 84"/>
          <p:cNvSpPr/>
          <p:nvPr/>
        </p:nvSpPr>
        <p:spPr>
          <a:xfrm rot="16200000">
            <a:off x="32007899" y="13006999"/>
            <a:ext cx="606612" cy="2236867"/>
          </a:xfrm>
          <a:prstGeom prst="leftBrace">
            <a:avLst/>
          </a:prstGeom>
          <a:ln w="3810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40" name="Object 39"/>
          <p:cNvGraphicFramePr>
            <a:graphicFrameLocks noChangeAspect="1"/>
          </p:cNvGraphicFramePr>
          <p:nvPr>
            <p:extLst>
              <p:ext uri="{D42A27DB-BD31-4B8C-83A1-F6EECF244321}">
                <p14:modId xmlns:p14="http://schemas.microsoft.com/office/powerpoint/2010/main" val="3474087687"/>
              </p:ext>
            </p:extLst>
          </p:nvPr>
        </p:nvGraphicFramePr>
        <p:xfrm>
          <a:off x="24631650" y="13633450"/>
          <a:ext cx="114300" cy="165100"/>
        </p:xfrm>
        <a:graphic>
          <a:graphicData uri="http://schemas.openxmlformats.org/presentationml/2006/ole">
            <mc:AlternateContent xmlns:mc="http://schemas.openxmlformats.org/markup-compatibility/2006">
              <mc:Choice xmlns:v="urn:schemas-microsoft-com:vml" Requires="v">
                <p:oleObj spid="_x0000_s1105" name="Equation" r:id="rId17" imgW="114300" imgH="165100" progId="Equation.3">
                  <p:embed/>
                </p:oleObj>
              </mc:Choice>
              <mc:Fallback>
                <p:oleObj name="Equation" r:id="rId17" imgW="114300" imgH="165100" progId="Equation.3">
                  <p:embed/>
                  <p:pic>
                    <p:nvPicPr>
                      <p:cNvPr id="0" name=""/>
                      <p:cNvPicPr/>
                      <p:nvPr/>
                    </p:nvPicPr>
                    <p:blipFill>
                      <a:blip r:embed="rId18"/>
                      <a:stretch>
                        <a:fillRect/>
                      </a:stretch>
                    </p:blipFill>
                    <p:spPr>
                      <a:xfrm>
                        <a:off x="24631650" y="13633450"/>
                        <a:ext cx="114300" cy="165100"/>
                      </a:xfrm>
                      <a:prstGeom prst="rect">
                        <a:avLst/>
                      </a:prstGeom>
                    </p:spPr>
                  </p:pic>
                </p:oleObj>
              </mc:Fallback>
            </mc:AlternateContent>
          </a:graphicData>
        </a:graphic>
      </p:graphicFrame>
      <p:pic>
        <p:nvPicPr>
          <p:cNvPr id="1071" name="Picture 47"/>
          <p:cNvPicPr>
            <a:picLocks noChangeAspect="1" noChangeArrowheads="1"/>
          </p:cNvPicPr>
          <p:nvPr/>
        </p:nvPicPr>
        <p:blipFill rotWithShape="1">
          <a:blip r:embed="rId19">
            <a:extLst>
              <a:ext uri="{28A0092B-C50C-407E-A947-70E740481C1C}">
                <a14:useLocalDpi xmlns:a14="http://schemas.microsoft.com/office/drawing/2010/main" val="0"/>
              </a:ext>
            </a:extLst>
          </a:blip>
          <a:srcRect r="2099" b="5101"/>
          <a:stretch/>
        </p:blipFill>
        <p:spPr bwMode="auto">
          <a:xfrm>
            <a:off x="14792660" y="11826178"/>
            <a:ext cx="5466766" cy="345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6" name="Picture 5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746373" y="11145396"/>
            <a:ext cx="3126854" cy="229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361363" y="11111486"/>
            <a:ext cx="532393" cy="400110"/>
          </a:xfrm>
          <a:prstGeom prst="rect">
            <a:avLst/>
          </a:prstGeom>
          <a:noFill/>
        </p:spPr>
        <p:txBody>
          <a:bodyPr wrap="square" rtlCol="0">
            <a:spAutoFit/>
          </a:bodyPr>
          <a:lstStyle/>
          <a:p>
            <a:r>
              <a:rPr lang="en-US" sz="2000" dirty="0" smtClean="0"/>
              <a:t>(a)</a:t>
            </a:r>
            <a:endParaRPr lang="en-US" sz="2000" dirty="0"/>
          </a:p>
        </p:txBody>
      </p:sp>
      <p:sp>
        <p:nvSpPr>
          <p:cNvPr id="90" name="TextBox 89"/>
          <p:cNvSpPr txBox="1"/>
          <p:nvPr/>
        </p:nvSpPr>
        <p:spPr>
          <a:xfrm>
            <a:off x="20259426" y="13629651"/>
            <a:ext cx="557285" cy="400110"/>
          </a:xfrm>
          <a:prstGeom prst="rect">
            <a:avLst/>
          </a:prstGeom>
          <a:noFill/>
        </p:spPr>
        <p:txBody>
          <a:bodyPr wrap="square" rtlCol="0">
            <a:spAutoFit/>
          </a:bodyPr>
          <a:lstStyle/>
          <a:p>
            <a:r>
              <a:rPr lang="en-US" sz="2000" dirty="0" smtClean="0"/>
              <a:t>(b)</a:t>
            </a:r>
            <a:endParaRPr lang="en-US" sz="2000" dirty="0"/>
          </a:p>
        </p:txBody>
      </p:sp>
      <p:pic>
        <p:nvPicPr>
          <p:cNvPr id="1083" name="Picture 5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714774" y="13633450"/>
            <a:ext cx="3182843" cy="231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516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836</TotalTime>
  <Words>1632</Words>
  <Application>Microsoft Office PowerPoint</Application>
  <PresentationFormat>Custom</PresentationFormat>
  <Paragraphs>130</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Equation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Arunita Kar</dc:creator>
  <cp:lastModifiedBy>John Yuan</cp:lastModifiedBy>
  <cp:revision>91</cp:revision>
  <dcterms:created xsi:type="dcterms:W3CDTF">2015-04-19T13:55:55Z</dcterms:created>
  <dcterms:modified xsi:type="dcterms:W3CDTF">2015-04-28T01:00:39Z</dcterms:modified>
</cp:coreProperties>
</file>